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314" r:id="rId6"/>
    <p:sldId id="259" r:id="rId7"/>
    <p:sldId id="260" r:id="rId8"/>
    <p:sldId id="261" r:id="rId9"/>
    <p:sldId id="262" r:id="rId10"/>
    <p:sldId id="313" r:id="rId11"/>
    <p:sldId id="320" r:id="rId12"/>
    <p:sldId id="325" r:id="rId13"/>
    <p:sldId id="326" r:id="rId14"/>
    <p:sldId id="327" r:id="rId15"/>
    <p:sldId id="321" r:id="rId16"/>
    <p:sldId id="328" r:id="rId17"/>
    <p:sldId id="329" r:id="rId18"/>
    <p:sldId id="322" r:id="rId19"/>
    <p:sldId id="331" r:id="rId20"/>
    <p:sldId id="332" r:id="rId21"/>
    <p:sldId id="311" r:id="rId22"/>
    <p:sldId id="298" r:id="rId23"/>
    <p:sldId id="315" r:id="rId24"/>
    <p:sldId id="324" r:id="rId25"/>
    <p:sldId id="299" r:id="rId26"/>
    <p:sldId id="300" r:id="rId27"/>
    <p:sldId id="303" r:id="rId28"/>
    <p:sldId id="304" r:id="rId29"/>
    <p:sldId id="305" r:id="rId30"/>
    <p:sldId id="307" r:id="rId31"/>
    <p:sldId id="309" r:id="rId32"/>
    <p:sldId id="310" r:id="rId33"/>
    <p:sldId id="319" r:id="rId34"/>
    <p:sldId id="316" r:id="rId35"/>
    <p:sldId id="317" r:id="rId36"/>
    <p:sldId id="31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7B90A-CCFD-4A05-9D44-4277611D9163}" v="1" dt="2021-12-18T14:05:22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지수" userId="4dc24732-5768-46ea-9b58-9a47dcf06867" providerId="ADAL" clId="{0C07B90A-CCFD-4A05-9D44-4277611D9163}"/>
    <pc:docChg chg="custSel modSld">
      <pc:chgData name="이지수" userId="4dc24732-5768-46ea-9b58-9a47dcf06867" providerId="ADAL" clId="{0C07B90A-CCFD-4A05-9D44-4277611D9163}" dt="2021-12-18T14:05:55.412" v="101" actId="1038"/>
      <pc:docMkLst>
        <pc:docMk/>
      </pc:docMkLst>
      <pc:sldChg chg="addSp delSp modSp mod">
        <pc:chgData name="이지수" userId="4dc24732-5768-46ea-9b58-9a47dcf06867" providerId="ADAL" clId="{0C07B90A-CCFD-4A05-9D44-4277611D9163}" dt="2021-12-18T14:05:55.412" v="101" actId="1038"/>
        <pc:sldMkLst>
          <pc:docMk/>
          <pc:sldMk cId="1470748253" sldId="316"/>
        </pc:sldMkLst>
        <pc:picChg chg="del">
          <ac:chgData name="이지수" userId="4dc24732-5768-46ea-9b58-9a47dcf06867" providerId="ADAL" clId="{0C07B90A-CCFD-4A05-9D44-4277611D9163}" dt="2021-12-18T14:05:52.917" v="95" actId="478"/>
          <ac:picMkLst>
            <pc:docMk/>
            <pc:sldMk cId="1470748253" sldId="316"/>
            <ac:picMk id="3" creationId="{65E222CC-8998-4A0E-8287-C2FD17318A4C}"/>
          </ac:picMkLst>
        </pc:picChg>
        <pc:picChg chg="add mod">
          <ac:chgData name="이지수" userId="4dc24732-5768-46ea-9b58-9a47dcf06867" providerId="ADAL" clId="{0C07B90A-CCFD-4A05-9D44-4277611D9163}" dt="2021-12-18T14:05:55.412" v="101" actId="1038"/>
          <ac:picMkLst>
            <pc:docMk/>
            <pc:sldMk cId="1470748253" sldId="316"/>
            <ac:picMk id="4" creationId="{7AF4DDE7-E7C6-4B54-B64D-5708EA7406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75EB6-77FF-4AF7-A442-966BA9572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D13B2D-F261-4B85-9D6B-370304C1F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0B0EF-9F49-46F0-BEEA-7D60D542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B01751-4550-4CCC-BC7B-C472A9C8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D62C91-4BB4-4FBC-B07B-6AA426B4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76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3CAC5-8365-4F21-AFB5-CDB211AF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91F7B0-2B20-4E07-9649-0815A575B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0F53C-4AAA-444F-A13C-CB619526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0B1E7-8C85-43CF-85A1-10365EF7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D45B4-D5CC-400F-8A07-58DDD508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AA1991-0514-4687-9C60-430D06F1B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02ED62-B6CC-4A28-9031-105A2D00E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6EB79-DD4A-4D78-B735-252E76EE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58CDC-EEA5-465B-8560-7DBE67D6A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9A795-423C-4FBE-985C-0CCA1F1C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A339D-F117-456D-B5F5-B18799FE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4289C-814C-4A2D-9F9E-5774EA40B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E26D2E-9188-42D7-8549-7F1D4227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A9F33-38BD-4D77-BE61-B43BE2E40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203B2E-6F89-46FB-9FC2-F8240717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6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23620-CE84-40B6-8A30-18A4784F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76E28-104E-4DCF-97C1-C488CCF78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289D8-1AEE-4F57-9691-BC5ED144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260FB-BA04-4CEB-8CD3-8013ADE0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5D3A8-A8FF-4F6C-A747-3B9F9728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65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A4C22-EFE2-405C-8AAA-8E40921D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419B0-A9A2-4EB1-9D0D-12E13F23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958DFF-6229-4401-B178-8A280323C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E0A10E-99AF-4BBB-9691-236A5044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B41961-F1F6-475E-A7D1-6189EB87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E48E5C-0B63-460B-B0F4-181B87BD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8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BBF45-0FF3-4762-AB61-B238E130B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C46DE7-5A24-4F3C-9C73-4F91C43FC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06F1D3-F3ED-4AFA-B2C6-8C4B9F8F3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23BF3-8502-40FB-9D38-B4B1F40B2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35B540-1A8D-4577-8993-5917B8B72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393F16-4BAB-49E1-BB02-1EC7E1F8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E75F14-E589-4F04-AE7F-48DA0D4E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B530D3-1D0D-4E22-B74F-94218D42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54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88004-F6A8-4244-B1B2-724CA3B0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FF56E5-171F-4A95-8B09-C34FE08A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5A9885-1A1B-4A84-9B91-A78AA73F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962FE9-966C-4728-8A42-CA16263D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8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8C3E4-233D-412A-9437-225BBC4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7C2565-8CFC-48B5-8B8E-AC4E6BBE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6F251-7747-4855-BE0F-4CB46972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6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0202B-A6BE-4D0E-8F77-60E294B2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940D0-3777-4844-BD64-9FEAB39D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86F243-6454-42DD-B5B1-4B23FB53C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A0A6-9D55-4B1A-8FB5-A5F1B6D3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D6F1FF-3BAE-4863-9EF0-DF7F5067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6A852-4E5D-478F-9A4F-7CE1A621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2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CCFCA-725B-4846-8224-2D3A6433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FBE7A4-D746-4515-8100-99CD1BAEC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5A0B73-549D-44A6-A02B-A4B6A3FD7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83444-66BC-488C-8E24-CB66A6CA3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8FA255-17BD-422C-9B24-D1FC776D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7349B1-88CA-489B-8020-12958939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50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C365D1-6C78-4EF9-A017-663FD1A7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0D1B90-D23B-4F5A-93E1-0923A5F09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48CDC-D7D2-491B-AAF7-0DCE67DB5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BA5C1-0A6D-4EE5-BFDF-C7213B7EA01C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EDE9F9-F13B-4512-9426-F71B9EC1D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D1CE3-03C4-4E9B-826D-554C7A81C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141AF-F57B-49F2-BD87-895027009B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4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47C3D-7056-4724-A0C8-FC445C6FE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09" y="2960716"/>
            <a:ext cx="4571999" cy="238760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사이트 리뉴얼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9E2BB6-0A20-4E8E-B2B2-4EBEF0BC1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953037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2000"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조 </a:t>
            </a:r>
            <a:r>
              <a:rPr lang="en-US" altLang="ko-KR" sz="200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김소진</a:t>
            </a:r>
            <a:r>
              <a:rPr lang="en-US" altLang="ko-KR" sz="2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김주연</a:t>
            </a:r>
            <a:r>
              <a:rPr lang="en-US" altLang="ko-KR" sz="2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서지민</a:t>
            </a:r>
            <a:r>
              <a:rPr lang="en-US" altLang="ko-KR" sz="200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이지수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B788F6-1C28-4CA7-B08B-71CDA709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8096" y="449036"/>
            <a:ext cx="546579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0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FB9A9A-41CD-4D8F-808E-EEC09257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8000" kern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타사분석</a:t>
            </a:r>
          </a:p>
        </p:txBody>
      </p:sp>
    </p:spTree>
    <p:extLst>
      <p:ext uri="{BB962C8B-B14F-4D97-AF65-F5344CB8AC3E}">
        <p14:creationId xmlns:p14="http://schemas.microsoft.com/office/powerpoint/2010/main" val="13882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타사분석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교촌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445" y="579486"/>
            <a:ext cx="6675627" cy="1119651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메인 화면에 다양한 정보를 제공하고 레이아웃이 깔끔함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0" indent="0">
              <a:buNone/>
            </a:pPr>
            <a:endParaRPr lang="en-US" sz="1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너무 다양한 색이 들어가 산만한 느낌을 줌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sz="1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32DDBC-8B6C-4B8D-B896-F62E6480B9BB}"/>
              </a:ext>
            </a:extLst>
          </p:cNvPr>
          <p:cNvSpPr/>
          <p:nvPr/>
        </p:nvSpPr>
        <p:spPr>
          <a:xfrm>
            <a:off x="-2" y="2156908"/>
            <a:ext cx="12192002" cy="47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DEAD80-CDF1-4D26-9B2E-B3F2413E48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0" t="1" r="12400" b="1"/>
          <a:stretch/>
        </p:blipFill>
        <p:spPr>
          <a:xfrm>
            <a:off x="1214604" y="2742397"/>
            <a:ext cx="3827488" cy="3291840"/>
          </a:xfrm>
          <a:prstGeom prst="rect">
            <a:avLst/>
          </a:prstGeom>
        </p:spPr>
      </p:pic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89A3D3D8-DFFD-466F-8228-1DE0BA18F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244668"/>
              </p:ext>
            </p:extLst>
          </p:nvPr>
        </p:nvGraphicFramePr>
        <p:xfrm>
          <a:off x="6871071" y="2742397"/>
          <a:ext cx="4385162" cy="32918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1310">
                  <a:extLst>
                    <a:ext uri="{9D8B030D-6E8A-4147-A177-3AD203B41FA5}">
                      <a16:colId xmlns:a16="http://schemas.microsoft.com/office/drawing/2014/main" val="1667041509"/>
                    </a:ext>
                  </a:extLst>
                </a:gridCol>
                <a:gridCol w="1451310">
                  <a:extLst>
                    <a:ext uri="{9D8B030D-6E8A-4147-A177-3AD203B41FA5}">
                      <a16:colId xmlns:a16="http://schemas.microsoft.com/office/drawing/2014/main" val="2320181736"/>
                    </a:ext>
                  </a:extLst>
                </a:gridCol>
                <a:gridCol w="1482542">
                  <a:extLst>
                    <a:ext uri="{9D8B030D-6E8A-4147-A177-3AD203B41FA5}">
                      <a16:colId xmlns:a16="http://schemas.microsoft.com/office/drawing/2014/main" val="3463271743"/>
                    </a:ext>
                  </a:extLst>
                </a:gridCol>
              </a:tblGrid>
              <a:tr h="62613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header - 5</a:t>
                      </a:r>
                      <a:r>
                        <a:rPr lang="ko-KR" altLang="en-US" sz="1100"/>
                        <a:t>가지 메뉴 </a:t>
                      </a:r>
                      <a:r>
                        <a:rPr lang="en-US" altLang="ko-KR" sz="1100"/>
                        <a:t>, </a:t>
                      </a:r>
                    </a:p>
                    <a:p>
                      <a:pPr algn="ctr" latinLnBrk="1"/>
                      <a:r>
                        <a:rPr lang="en-US" altLang="ko-KR" sz="1100"/>
                        <a:t>3 GNB (</a:t>
                      </a:r>
                      <a:r>
                        <a:rPr lang="ko-KR" altLang="en-US" sz="1100"/>
                        <a:t>고객센터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사이트 맵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가맹점 개설안내</a:t>
                      </a:r>
                      <a:r>
                        <a:rPr lang="en-US" altLang="ko-KR" sz="1100"/>
                        <a:t>)</a:t>
                      </a:r>
                      <a:endParaRPr lang="ko-KR" altLang="en-US" sz="1100"/>
                    </a:p>
                  </a:txBody>
                  <a:tcPr marL="111589" marR="111589" marT="55795" marB="55795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06589"/>
                  </a:ext>
                </a:extLst>
              </a:tr>
              <a:tr h="6290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contents</a:t>
                      </a:r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이벤트</a:t>
                      </a:r>
                    </a:p>
                  </a:txBody>
                  <a:tcPr marL="111589" marR="111589" marT="55795" marB="55795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contents – </a:t>
                      </a:r>
                      <a:r>
                        <a:rPr lang="ko-KR" altLang="en-US" sz="1100"/>
                        <a:t>신메뉴</a:t>
                      </a:r>
                      <a:endParaRPr lang="en-US" altLang="ko-KR" sz="1100"/>
                    </a:p>
                  </a:txBody>
                  <a:tcPr marL="105371" marR="105371" marT="52687" marB="5268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64191"/>
                  </a:ext>
                </a:extLst>
              </a:tr>
              <a:tr h="623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contents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베스트 메뉴</a:t>
                      </a:r>
                      <a:endParaRPr lang="en-US" altLang="ko-KR" sz="1100"/>
                    </a:p>
                  </a:txBody>
                  <a:tcPr marL="105371" marR="105371" marT="52687" marB="526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contents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매장찾기</a:t>
                      </a:r>
                      <a:endParaRPr lang="en-US" altLang="ko-KR" sz="1100"/>
                    </a:p>
                  </a:txBody>
                  <a:tcPr marL="105371" marR="105371" marT="52687" marB="5268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contents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교촌 소식</a:t>
                      </a:r>
                      <a:endParaRPr lang="en-US" altLang="ko-KR" sz="1100"/>
                    </a:p>
                  </a:txBody>
                  <a:tcPr marL="105371" marR="105371" marT="52687" marB="5268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20596"/>
                  </a:ext>
                </a:extLst>
              </a:tr>
              <a:tr h="62312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contents</a:t>
                      </a:r>
                      <a:r>
                        <a:rPr lang="ko-KR" altLang="en-US" sz="1100"/>
                        <a:t> </a:t>
                      </a:r>
                      <a:r>
                        <a:rPr lang="en-US" altLang="ko-KR" sz="1100"/>
                        <a:t>–</a:t>
                      </a:r>
                      <a:r>
                        <a:rPr lang="ko-KR" altLang="en-US" sz="1100"/>
                        <a:t> 가맹점 개설</a:t>
                      </a:r>
                      <a:endParaRPr lang="en-US" altLang="ko-KR" sz="1100"/>
                    </a:p>
                  </a:txBody>
                  <a:tcPr marL="92317" marR="92317" marT="46158" marB="46158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contents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–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멤버쉽</a:t>
                      </a:r>
                      <a:endParaRPr lang="en-US" altLang="ko-KR" sz="10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멤버쉽</a:t>
                      </a:r>
                      <a:r>
                        <a:rPr lang="ko-KR" altLang="en-US" sz="1000" dirty="0"/>
                        <a:t> 탭으로 이동</a:t>
                      </a:r>
                    </a:p>
                  </a:txBody>
                  <a:tcPr marL="75648" marR="75648" marT="37824" marB="378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contents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/>
                        <a:t>교촌 </a:t>
                      </a:r>
                      <a:r>
                        <a:rPr lang="en-US" altLang="ko-KR" sz="1100"/>
                        <a:t>SNS</a:t>
                      </a:r>
                      <a:endParaRPr lang="ko-KR" altLang="en-US" sz="1100"/>
                    </a:p>
                  </a:txBody>
                  <a:tcPr marL="105371" marR="105371" marT="52687" marB="5268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14748"/>
                  </a:ext>
                </a:extLst>
              </a:tr>
              <a:tr h="79041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footer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copyright, </a:t>
                      </a:r>
                      <a:r>
                        <a:rPr lang="ko-KR" altLang="en-US" sz="1100" dirty="0"/>
                        <a:t>이용약관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찾아오는 길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주소 사업자 정보 등</a:t>
                      </a:r>
                      <a:r>
                        <a:rPr lang="en-US" altLang="ko-KR" sz="11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SNS </a:t>
                      </a:r>
                      <a:r>
                        <a:rPr lang="ko-KR" altLang="en-US" sz="1100" dirty="0"/>
                        <a:t>바로가기</a:t>
                      </a:r>
                      <a:r>
                        <a:rPr lang="en-US" altLang="ko-KR" sz="1100" dirty="0"/>
                        <a:t> (</a:t>
                      </a:r>
                      <a:r>
                        <a:rPr lang="ko-KR" altLang="en-US" sz="1100" dirty="0"/>
                        <a:t>페이스북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인스타그램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유튜브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111589" marR="111589" marT="55795" marB="55795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831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97AAE6A-F845-4E8B-B48C-A2F4A7094424}"/>
              </a:ext>
            </a:extLst>
          </p:cNvPr>
          <p:cNvSpPr txBox="1"/>
          <p:nvPr/>
        </p:nvSpPr>
        <p:spPr>
          <a:xfrm>
            <a:off x="0" y="2156908"/>
            <a:ext cx="989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메인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2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타사분석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교촌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445" y="579486"/>
            <a:ext cx="6675627" cy="1119651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메뉴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사진의 배경을 모두 통일하고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중요한 내용은 굵기와 크기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다르게 하여 깔끔하게 강조하고 있음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32DDBC-8B6C-4B8D-B896-F62E6480B9BB}"/>
              </a:ext>
            </a:extLst>
          </p:cNvPr>
          <p:cNvSpPr/>
          <p:nvPr/>
        </p:nvSpPr>
        <p:spPr>
          <a:xfrm>
            <a:off x="-2" y="2156908"/>
            <a:ext cx="12192002" cy="47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B0795B-68E5-4E71-94EA-DB6FDF512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2" r="9768"/>
          <a:stretch/>
        </p:blipFill>
        <p:spPr>
          <a:xfrm>
            <a:off x="2274976" y="2340529"/>
            <a:ext cx="1485339" cy="435736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EBE3E4B9-1497-4BD7-A5AE-C823ED635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6826"/>
              </p:ext>
            </p:extLst>
          </p:nvPr>
        </p:nvGraphicFramePr>
        <p:xfrm>
          <a:off x="7666053" y="2340531"/>
          <a:ext cx="2795197" cy="4357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5197">
                  <a:extLst>
                    <a:ext uri="{9D8B030D-6E8A-4147-A177-3AD203B41FA5}">
                      <a16:colId xmlns:a16="http://schemas.microsoft.com/office/drawing/2014/main" val="1667041509"/>
                    </a:ext>
                  </a:extLst>
                </a:gridCol>
              </a:tblGrid>
              <a:tr h="349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header - 5</a:t>
                      </a:r>
                      <a:r>
                        <a:rPr lang="ko-KR" altLang="en-US" sz="600" dirty="0"/>
                        <a:t>가지 메뉴 </a:t>
                      </a:r>
                      <a:r>
                        <a:rPr lang="en-US" altLang="ko-KR" sz="6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3 GNB (</a:t>
                      </a:r>
                      <a:r>
                        <a:rPr lang="ko-KR" altLang="en-US" sz="600" dirty="0"/>
                        <a:t>고객센터</a:t>
                      </a:r>
                      <a:r>
                        <a:rPr lang="en-US" altLang="ko-KR" sz="600" dirty="0"/>
                        <a:t>, </a:t>
                      </a:r>
                      <a:r>
                        <a:rPr lang="ko-KR" altLang="en-US" sz="600" dirty="0"/>
                        <a:t>사이트 맵</a:t>
                      </a:r>
                      <a:r>
                        <a:rPr lang="en-US" altLang="ko-KR" sz="600" dirty="0"/>
                        <a:t>, </a:t>
                      </a:r>
                      <a:r>
                        <a:rPr lang="ko-KR" altLang="en-US" sz="600" dirty="0"/>
                        <a:t>가맹점 개설안내</a:t>
                      </a:r>
                      <a:r>
                        <a:rPr lang="en-US" altLang="ko-KR" sz="600" dirty="0"/>
                        <a:t>)</a:t>
                      </a:r>
                      <a:endParaRPr lang="ko-KR" altLang="en-US" sz="600" dirty="0"/>
                    </a:p>
                  </a:txBody>
                  <a:tcPr marL="71640" marR="71640" marT="35820" marB="358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506589"/>
                  </a:ext>
                </a:extLst>
              </a:tr>
              <a:tr h="17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contents - </a:t>
                      </a:r>
                      <a:r>
                        <a:rPr lang="ko-KR" altLang="en-US" sz="600" dirty="0"/>
                        <a:t>선택한 메뉴의 세부 메뉴</a:t>
                      </a:r>
                      <a:endParaRPr lang="en-US" altLang="ko-KR" sz="600" dirty="0"/>
                    </a:p>
                  </a:txBody>
                  <a:tcPr marL="71640" marR="71640" marT="35820" marB="358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64191"/>
                  </a:ext>
                </a:extLst>
              </a:tr>
              <a:tr h="1751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contents - </a:t>
                      </a:r>
                      <a:r>
                        <a:rPr lang="ko-KR" altLang="en-US" sz="600" dirty="0"/>
                        <a:t>메뉴 분류</a:t>
                      </a:r>
                      <a:endParaRPr lang="en-US" altLang="ko-KR" sz="600" dirty="0"/>
                    </a:p>
                  </a:txBody>
                  <a:tcPr marL="67648" marR="67648" marT="33825" marB="338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20596"/>
                  </a:ext>
                </a:extLst>
              </a:tr>
              <a:tr h="29806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contents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메뉴 사진</a:t>
                      </a:r>
                      <a:r>
                        <a:rPr lang="en-US" altLang="ko-KR" sz="600" dirty="0"/>
                        <a:t>/</a:t>
                      </a:r>
                      <a:r>
                        <a:rPr lang="ko-KR" altLang="en-US" sz="600" dirty="0"/>
                        <a:t>설명</a:t>
                      </a:r>
                      <a:r>
                        <a:rPr lang="en-US" altLang="ko-KR" sz="600" dirty="0"/>
                        <a:t>/</a:t>
                      </a:r>
                      <a:r>
                        <a:rPr lang="ko-KR" altLang="en-US" sz="600" dirty="0"/>
                        <a:t>가격</a:t>
                      </a:r>
                    </a:p>
                  </a:txBody>
                  <a:tcPr marL="67648" marR="67648" marT="33825" marB="338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31490"/>
                  </a:ext>
                </a:extLst>
              </a:tr>
              <a:tr h="673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footer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copyright, </a:t>
                      </a:r>
                      <a:r>
                        <a:rPr lang="ko-KR" altLang="en-US" sz="600" dirty="0"/>
                        <a:t>이용약관</a:t>
                      </a:r>
                      <a:r>
                        <a:rPr lang="en-US" altLang="ko-KR" sz="600" dirty="0"/>
                        <a:t>, </a:t>
                      </a:r>
                      <a:r>
                        <a:rPr lang="ko-KR" altLang="en-US" sz="600" dirty="0"/>
                        <a:t>찾아오는 길</a:t>
                      </a:r>
                      <a:r>
                        <a:rPr lang="en-US" altLang="ko-KR" sz="600" dirty="0"/>
                        <a:t>, </a:t>
                      </a:r>
                      <a:r>
                        <a:rPr lang="ko-KR" altLang="en-US" sz="600" dirty="0"/>
                        <a:t>주소 사업자 정보 등</a:t>
                      </a:r>
                      <a:r>
                        <a:rPr lang="en-US" altLang="ko-KR" sz="6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SNS </a:t>
                      </a:r>
                      <a:r>
                        <a:rPr lang="ko-KR" altLang="en-US" sz="600" dirty="0"/>
                        <a:t>바로가기</a:t>
                      </a:r>
                      <a:r>
                        <a:rPr lang="en-US" altLang="ko-KR" sz="600" dirty="0"/>
                        <a:t> (</a:t>
                      </a:r>
                      <a:r>
                        <a:rPr lang="ko-KR" altLang="en-US" sz="600" dirty="0"/>
                        <a:t>페이스북</a:t>
                      </a:r>
                      <a:r>
                        <a:rPr lang="en-US" altLang="ko-KR" sz="600" dirty="0"/>
                        <a:t>, </a:t>
                      </a:r>
                      <a:r>
                        <a:rPr lang="ko-KR" altLang="en-US" sz="600" dirty="0"/>
                        <a:t>인스타그램</a:t>
                      </a:r>
                      <a:r>
                        <a:rPr lang="en-US" altLang="ko-KR" sz="600" dirty="0"/>
                        <a:t>, </a:t>
                      </a:r>
                      <a:r>
                        <a:rPr lang="ko-KR" altLang="en-US" sz="600" dirty="0"/>
                        <a:t>유튜브</a:t>
                      </a:r>
                      <a:r>
                        <a:rPr lang="en-US" altLang="ko-KR" sz="600" dirty="0"/>
                        <a:t>)</a:t>
                      </a:r>
                      <a:endParaRPr lang="ko-KR" altLang="en-US" sz="600" dirty="0"/>
                    </a:p>
                  </a:txBody>
                  <a:tcPr marL="71640" marR="71640" marT="35820" marB="358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831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AA952E-D7AA-4170-A7E4-9E2D5D89513B}"/>
              </a:ext>
            </a:extLst>
          </p:cNvPr>
          <p:cNvSpPr txBox="1"/>
          <p:nvPr/>
        </p:nvSpPr>
        <p:spPr>
          <a:xfrm>
            <a:off x="0" y="2156908"/>
            <a:ext cx="1283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서브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_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메뉴소개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6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타사분석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교촌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445" y="579486"/>
            <a:ext cx="6969421" cy="1119651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텍스트와 이미지가 교차하도록 배치하여 가독성을 높임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0" indent="0">
              <a:buNone/>
            </a:pPr>
            <a:endParaRPr lang="en-US" sz="1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연혁을 확인하려면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치킨 사이트가 아닌 기업 사이트에서 봐야 함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sz="1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32DDBC-8B6C-4B8D-B896-F62E6480B9BB}"/>
              </a:ext>
            </a:extLst>
          </p:cNvPr>
          <p:cNvSpPr/>
          <p:nvPr/>
        </p:nvSpPr>
        <p:spPr>
          <a:xfrm>
            <a:off x="-2" y="2156908"/>
            <a:ext cx="12192002" cy="47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B5783-0ED9-48DD-856B-39E1D1444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9698"/>
          <a:stretch/>
        </p:blipFill>
        <p:spPr>
          <a:xfrm>
            <a:off x="2176265" y="2255873"/>
            <a:ext cx="1904165" cy="450316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B781A043-A704-45B7-9ED2-F8A83C35E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99499"/>
              </p:ext>
            </p:extLst>
          </p:nvPr>
        </p:nvGraphicFramePr>
        <p:xfrm>
          <a:off x="7687194" y="2255873"/>
          <a:ext cx="2752916" cy="45031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916">
                  <a:extLst>
                    <a:ext uri="{9D8B030D-6E8A-4147-A177-3AD203B41FA5}">
                      <a16:colId xmlns:a16="http://schemas.microsoft.com/office/drawing/2014/main" val="1667041509"/>
                    </a:ext>
                  </a:extLst>
                </a:gridCol>
              </a:tblGrid>
              <a:tr h="167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header - 6</a:t>
                      </a:r>
                      <a:r>
                        <a:rPr lang="ko-KR" altLang="en-US" sz="600" dirty="0"/>
                        <a:t>가지 메뉴 </a:t>
                      </a:r>
                      <a:r>
                        <a:rPr lang="en-US" altLang="ko-KR" sz="600" dirty="0"/>
                        <a:t>, </a:t>
                      </a:r>
                      <a:r>
                        <a:rPr lang="ko-KR" altLang="en-US" sz="600" dirty="0"/>
                        <a:t>언어설정</a:t>
                      </a:r>
                      <a:r>
                        <a:rPr lang="en-US" altLang="ko-KR" sz="600" dirty="0"/>
                        <a:t>(KOR, ENG, CHN)</a:t>
                      </a:r>
                    </a:p>
                  </a:txBody>
                  <a:tcPr marL="70556" marR="70556" marT="35278" marB="352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506589"/>
                  </a:ext>
                </a:extLst>
              </a:tr>
              <a:tr h="167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contents – </a:t>
                      </a:r>
                      <a:r>
                        <a:rPr lang="ko-KR" altLang="en-US" sz="600" dirty="0"/>
                        <a:t>접속 경로</a:t>
                      </a:r>
                      <a:endParaRPr lang="en-US" altLang="ko-KR" sz="600" dirty="0"/>
                    </a:p>
                  </a:txBody>
                  <a:tcPr marL="70556" marR="70556" marT="35278" marB="352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64191"/>
                  </a:ext>
                </a:extLst>
              </a:tr>
              <a:tr h="163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contents – </a:t>
                      </a:r>
                      <a:r>
                        <a:rPr lang="ko-KR" altLang="en-US" sz="600" dirty="0"/>
                        <a:t>기본 안내 및 연혁 연도 분리</a:t>
                      </a:r>
                      <a:endParaRPr lang="en-US" altLang="ko-KR" sz="600" dirty="0"/>
                    </a:p>
                  </a:txBody>
                  <a:tcPr marL="66624" marR="66624" marT="33313" marB="3331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20596"/>
                  </a:ext>
                </a:extLst>
              </a:tr>
              <a:tr h="33409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contents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연혁</a:t>
                      </a:r>
                      <a:r>
                        <a:rPr lang="en-US" altLang="ko-KR" sz="600" dirty="0"/>
                        <a:t> </a:t>
                      </a:r>
                      <a:r>
                        <a:rPr lang="ko-KR" altLang="en-US" sz="600" dirty="0"/>
                        <a:t>및 관련 이미지</a:t>
                      </a:r>
                    </a:p>
                  </a:txBody>
                  <a:tcPr marL="66624" marR="66624" marT="33313" marB="3331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31490"/>
                  </a:ext>
                </a:extLst>
              </a:tr>
              <a:tr h="663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footer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copyright, </a:t>
                      </a:r>
                      <a:r>
                        <a:rPr lang="ko-KR" altLang="en-US" sz="600" dirty="0"/>
                        <a:t>이용약관</a:t>
                      </a:r>
                      <a:r>
                        <a:rPr lang="en-US" altLang="ko-KR" sz="600" dirty="0"/>
                        <a:t>, </a:t>
                      </a:r>
                      <a:r>
                        <a:rPr lang="ko-KR" altLang="en-US" sz="600" dirty="0"/>
                        <a:t>찾아오는 길</a:t>
                      </a:r>
                      <a:r>
                        <a:rPr lang="en-US" altLang="ko-KR" sz="600" dirty="0"/>
                        <a:t>, </a:t>
                      </a:r>
                      <a:r>
                        <a:rPr lang="ko-KR" altLang="en-US" sz="600" dirty="0"/>
                        <a:t>주소 사업자 정보 등</a:t>
                      </a:r>
                      <a:r>
                        <a:rPr lang="en-US" altLang="ko-KR" sz="6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SNS </a:t>
                      </a:r>
                      <a:r>
                        <a:rPr lang="ko-KR" altLang="en-US" sz="600" dirty="0"/>
                        <a:t>바로가기</a:t>
                      </a:r>
                      <a:r>
                        <a:rPr lang="en-US" altLang="ko-KR" sz="600" dirty="0"/>
                        <a:t> (</a:t>
                      </a:r>
                      <a:r>
                        <a:rPr lang="ko-KR" altLang="en-US" sz="600" dirty="0"/>
                        <a:t>페이스북</a:t>
                      </a:r>
                      <a:r>
                        <a:rPr lang="en-US" altLang="ko-KR" sz="600" dirty="0"/>
                        <a:t>, </a:t>
                      </a:r>
                      <a:r>
                        <a:rPr lang="ko-KR" altLang="en-US" sz="600" dirty="0"/>
                        <a:t>인스타그램</a:t>
                      </a:r>
                      <a:r>
                        <a:rPr lang="en-US" altLang="ko-KR" sz="600" dirty="0"/>
                        <a:t>, </a:t>
                      </a:r>
                      <a:r>
                        <a:rPr lang="ko-KR" altLang="en-US" sz="600" dirty="0"/>
                        <a:t>유튜브</a:t>
                      </a:r>
                      <a:r>
                        <a:rPr lang="en-US" altLang="ko-KR" sz="600" dirty="0"/>
                        <a:t>)</a:t>
                      </a:r>
                      <a:endParaRPr lang="ko-KR" altLang="en-US" sz="600" dirty="0"/>
                    </a:p>
                  </a:txBody>
                  <a:tcPr marL="70556" marR="70556" marT="35278" marB="352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831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0484C38-EECF-4C58-BC7C-D0B59B57BF65}"/>
              </a:ext>
            </a:extLst>
          </p:cNvPr>
          <p:cNvSpPr txBox="1"/>
          <p:nvPr/>
        </p:nvSpPr>
        <p:spPr>
          <a:xfrm>
            <a:off x="0" y="2156908"/>
            <a:ext cx="1283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서브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_</a:t>
            </a:r>
            <a:r>
              <a:rPr lang="ko-KR" altLang="en-US" sz="1100" dirty="0" err="1">
                <a:solidFill>
                  <a:schemeClr val="accent2">
                    <a:lumMod val="75000"/>
                  </a:schemeClr>
                </a:solidFill>
              </a:rPr>
              <a:t>회사연혁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타사분석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교촌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445" y="528506"/>
            <a:ext cx="7397433" cy="1308683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총 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페이지로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화면에 페이지 하나가 가득 차 보이도록 하고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이미지를 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적극적으로 활용하고 여러가지 서체를 사용하여 시각적 즐거움을 줌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0" indent="0">
              <a:buNone/>
            </a:pPr>
            <a:endParaRPr lang="en-US" sz="1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 페이지 씩 나오기 때문에 로딩 속도가 느림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sz="1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32DDBC-8B6C-4B8D-B896-F62E6480B9BB}"/>
              </a:ext>
            </a:extLst>
          </p:cNvPr>
          <p:cNvSpPr/>
          <p:nvPr/>
        </p:nvSpPr>
        <p:spPr>
          <a:xfrm>
            <a:off x="-2" y="2156908"/>
            <a:ext cx="12192002" cy="47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9F5C333-EF03-4255-B8C3-2A8AD43AD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44" y="2404427"/>
            <a:ext cx="1955373" cy="986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286A1C-BA92-464B-A295-C6AB8DDAE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44" y="3526759"/>
            <a:ext cx="1955373" cy="986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623D35-572C-44B2-BDA0-D1A409D2D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44" y="4649091"/>
            <a:ext cx="1955373" cy="986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471F679-DF70-47D6-866C-BBAEDD2FA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44" y="5771423"/>
            <a:ext cx="1955373" cy="98640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9D5E4595-2DD6-4E8D-AA49-FB43329AA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941292"/>
              </p:ext>
            </p:extLst>
          </p:nvPr>
        </p:nvGraphicFramePr>
        <p:xfrm>
          <a:off x="6930235" y="3161540"/>
          <a:ext cx="4266834" cy="24535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6834">
                  <a:extLst>
                    <a:ext uri="{9D8B030D-6E8A-4147-A177-3AD203B41FA5}">
                      <a16:colId xmlns:a16="http://schemas.microsoft.com/office/drawing/2014/main" val="1667041509"/>
                    </a:ext>
                  </a:extLst>
                </a:gridCol>
              </a:tblGrid>
              <a:tr h="190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header - 5</a:t>
                      </a:r>
                      <a:r>
                        <a:rPr lang="ko-KR" altLang="en-US" sz="700" dirty="0"/>
                        <a:t>가지 메뉴 </a:t>
                      </a:r>
                      <a:r>
                        <a:rPr lang="en-US" altLang="ko-KR" sz="700" dirty="0"/>
                        <a:t>, 3 GNB (</a:t>
                      </a:r>
                      <a:r>
                        <a:rPr lang="ko-KR" altLang="en-US" sz="700" dirty="0"/>
                        <a:t>고객센터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사이트 맵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가맹점 개설안내</a:t>
                      </a:r>
                      <a:r>
                        <a:rPr lang="en-US" altLang="ko-KR" sz="700" dirty="0"/>
                        <a:t>)</a:t>
                      </a:r>
                      <a:endParaRPr lang="ko-KR" altLang="en-US" sz="700" dirty="0"/>
                    </a:p>
                  </a:txBody>
                  <a:tcPr marL="77089" marR="77089" marT="38545" marB="385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506589"/>
                  </a:ext>
                </a:extLst>
              </a:tr>
              <a:tr h="183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contents – </a:t>
                      </a:r>
                      <a:r>
                        <a:rPr lang="ko-KR" altLang="en-US" sz="700" dirty="0"/>
                        <a:t>선택한 메뉴의 세부 메뉴</a:t>
                      </a:r>
                      <a:endParaRPr lang="en-US" altLang="ko-KR" sz="700" dirty="0"/>
                    </a:p>
                  </a:txBody>
                  <a:tcPr marL="77089" marR="77089" marT="38545" marB="385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64191"/>
                  </a:ext>
                </a:extLst>
              </a:tr>
              <a:tr h="1575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contents – </a:t>
                      </a:r>
                      <a:r>
                        <a:rPr lang="ko-KR" altLang="en-US" sz="700" dirty="0" err="1"/>
                        <a:t>교촌</a:t>
                      </a:r>
                      <a:r>
                        <a:rPr lang="ko-KR" altLang="en-US" sz="700" dirty="0"/>
                        <a:t> 연혁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 err="1"/>
                        <a:t>교촌</a:t>
                      </a:r>
                      <a:r>
                        <a:rPr lang="ko-KR" altLang="en-US" sz="700" dirty="0"/>
                        <a:t> 의미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재료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슬로건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사업현황</a:t>
                      </a:r>
                      <a:r>
                        <a:rPr lang="en-US" altLang="ko-KR" sz="700" dirty="0"/>
                        <a:t>)</a:t>
                      </a:r>
                      <a:endParaRPr lang="ko-KR" altLang="en-US" sz="700" dirty="0"/>
                    </a:p>
                  </a:txBody>
                  <a:tcPr marL="72793" marR="72793" marT="36397" marB="3639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20596"/>
                  </a:ext>
                </a:extLst>
              </a:tr>
              <a:tr h="5014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footer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copyright, </a:t>
                      </a:r>
                      <a:r>
                        <a:rPr lang="ko-KR" altLang="en-US" sz="700" dirty="0"/>
                        <a:t>이용약관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찾아오는 길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주소 사업자 정보 등</a:t>
                      </a:r>
                      <a:r>
                        <a:rPr lang="en-US" altLang="ko-KR" sz="7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SNS </a:t>
                      </a:r>
                      <a:r>
                        <a:rPr lang="ko-KR" altLang="en-US" sz="700" dirty="0"/>
                        <a:t>바로가기</a:t>
                      </a:r>
                      <a:r>
                        <a:rPr lang="en-US" altLang="ko-KR" sz="700" dirty="0"/>
                        <a:t> (</a:t>
                      </a:r>
                      <a:r>
                        <a:rPr lang="ko-KR" altLang="en-US" sz="700" dirty="0"/>
                        <a:t>페이스북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인스타그램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유튜브</a:t>
                      </a:r>
                      <a:r>
                        <a:rPr lang="en-US" altLang="ko-KR" sz="700" dirty="0"/>
                        <a:t>)</a:t>
                      </a:r>
                      <a:endParaRPr lang="ko-KR" altLang="en-US" sz="700" dirty="0"/>
                    </a:p>
                  </a:txBody>
                  <a:tcPr marL="77089" marR="77089" marT="38545" marB="385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831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19BD029-F5B8-414D-830E-BD85EBB568C0}"/>
              </a:ext>
            </a:extLst>
          </p:cNvPr>
          <p:cNvSpPr txBox="1"/>
          <p:nvPr/>
        </p:nvSpPr>
        <p:spPr>
          <a:xfrm>
            <a:off x="0" y="2156908"/>
            <a:ext cx="1560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서브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_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브랜드스토리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020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타사분석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BBQ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445" y="477140"/>
            <a:ext cx="6867355" cy="1338177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레이아웃이 깔끔하고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비슷한 계열의 색상을 사용해 통일성을 줌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다양한 컨텐츠를 담고 있음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sz="1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중간에 공간이 비어 있어 완성도가 떨어져 보임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sz="1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4F5209-7CB4-4152-B3D3-1351045F28DB}"/>
              </a:ext>
            </a:extLst>
          </p:cNvPr>
          <p:cNvSpPr/>
          <p:nvPr/>
        </p:nvSpPr>
        <p:spPr>
          <a:xfrm>
            <a:off x="-2" y="2156908"/>
            <a:ext cx="12192002" cy="47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E20535-5936-4517-B259-4B38BE95B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3" t="-1081" r="10604" b="1081"/>
          <a:stretch/>
        </p:blipFill>
        <p:spPr>
          <a:xfrm>
            <a:off x="893563" y="2742397"/>
            <a:ext cx="4469570" cy="3291840"/>
          </a:xfrm>
          <a:prstGeom prst="rect">
            <a:avLst/>
          </a:prstGeom>
        </p:spPr>
      </p:pic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28A628CC-E5B7-423D-A919-C0AFF391E8D0}"/>
              </a:ext>
            </a:extLst>
          </p:cNvPr>
          <p:cNvGraphicFramePr>
            <a:graphicFrameLocks noGrp="1"/>
          </p:cNvGraphicFramePr>
          <p:nvPr/>
        </p:nvGraphicFramePr>
        <p:xfrm>
          <a:off x="6576484" y="2939144"/>
          <a:ext cx="4974337" cy="30420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9458">
                  <a:extLst>
                    <a:ext uri="{9D8B030D-6E8A-4147-A177-3AD203B41FA5}">
                      <a16:colId xmlns:a16="http://schemas.microsoft.com/office/drawing/2014/main" val="1667041509"/>
                    </a:ext>
                  </a:extLst>
                </a:gridCol>
                <a:gridCol w="1699594">
                  <a:extLst>
                    <a:ext uri="{9D8B030D-6E8A-4147-A177-3AD203B41FA5}">
                      <a16:colId xmlns:a16="http://schemas.microsoft.com/office/drawing/2014/main" val="2320181736"/>
                    </a:ext>
                  </a:extLst>
                </a:gridCol>
                <a:gridCol w="1685285">
                  <a:extLst>
                    <a:ext uri="{9D8B030D-6E8A-4147-A177-3AD203B41FA5}">
                      <a16:colId xmlns:a16="http://schemas.microsoft.com/office/drawing/2014/main" val="3463271743"/>
                    </a:ext>
                  </a:extLst>
                </a:gridCol>
              </a:tblGrid>
              <a:tr h="34497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header - 5</a:t>
                      </a:r>
                      <a:r>
                        <a:rPr lang="ko-KR" altLang="en-US" sz="1200"/>
                        <a:t>가지 메뉴 </a:t>
                      </a:r>
                      <a:r>
                        <a:rPr lang="en-US" altLang="ko-KR" sz="1200"/>
                        <a:t>/ 8 GNB / </a:t>
                      </a:r>
                      <a:r>
                        <a:rPr lang="ko-KR" altLang="en-US" sz="1200"/>
                        <a:t>실시간 인기</a:t>
                      </a:r>
                      <a:r>
                        <a:rPr lang="en-US" altLang="ko-KR" sz="1200"/>
                        <a:t> / </a:t>
                      </a:r>
                      <a:r>
                        <a:rPr lang="ko-KR" altLang="en-US" sz="1200"/>
                        <a:t>온라인 주문</a:t>
                      </a:r>
                    </a:p>
                  </a:txBody>
                  <a:tcPr marL="103376" marR="103376" marT="51687" marB="5168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06589"/>
                  </a:ext>
                </a:extLst>
              </a:tr>
              <a:tr h="458848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contents</a:t>
                      </a:r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큰 이미지 사용</a:t>
                      </a:r>
                      <a:r>
                        <a:rPr lang="en-US" altLang="ko-KR" sz="1200" dirty="0"/>
                        <a:t>, 5</a:t>
                      </a:r>
                      <a:r>
                        <a:rPr lang="ko-KR" altLang="en-US" sz="1200" dirty="0"/>
                        <a:t>개의 사진이 자동으로 이동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신메뉴나 이벤트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모델 활용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103376" marR="103376" marT="51687" marB="51687" anchor="ctr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contents-</a:t>
                      </a:r>
                      <a:r>
                        <a:rPr lang="ko-KR" altLang="en-US" sz="1200"/>
                        <a:t>온라인주문</a:t>
                      </a:r>
                      <a:endParaRPr lang="en-US" altLang="ko-KR" sz="1200"/>
                    </a:p>
                  </a:txBody>
                  <a:tcPr marL="90487" marR="90487" marT="45244" marB="4524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64191"/>
                  </a:ext>
                </a:extLst>
              </a:tr>
              <a:tr h="45884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contents</a:t>
                      </a:r>
                      <a:r>
                        <a:rPr lang="ko-KR" altLang="en-US" sz="1200"/>
                        <a:t>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매장안내</a:t>
                      </a:r>
                      <a:endParaRPr lang="en-US" altLang="ko-KR" sz="1200"/>
                    </a:p>
                  </a:txBody>
                  <a:tcPr marL="90487" marR="90487" marT="45244" marB="4524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80801"/>
                  </a:ext>
                </a:extLst>
              </a:tr>
              <a:tr h="47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빈 공간</a:t>
                      </a:r>
                    </a:p>
                  </a:txBody>
                  <a:tcPr marL="90487" marR="90487" marT="45244" marB="452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contents</a:t>
                      </a:r>
                      <a:r>
                        <a:rPr lang="ko-KR" altLang="en-US" sz="1200"/>
                        <a:t>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사이드메뉴</a:t>
                      </a:r>
                      <a:endParaRPr lang="en-US" altLang="ko-KR" sz="1200"/>
                    </a:p>
                  </a:txBody>
                  <a:tcPr marL="90487" marR="90487" marT="45244" marB="452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contents</a:t>
                      </a:r>
                      <a:r>
                        <a:rPr lang="ko-KR" altLang="en-US" sz="1200"/>
                        <a:t>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공지사항</a:t>
                      </a:r>
                      <a:endParaRPr lang="en-US" altLang="ko-KR" sz="1200"/>
                    </a:p>
                  </a:txBody>
                  <a:tcPr marL="90487" marR="90487" marT="45244" marB="4524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20596"/>
                  </a:ext>
                </a:extLst>
              </a:tr>
              <a:tr h="3314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contents</a:t>
                      </a:r>
                      <a:r>
                        <a:rPr lang="ko-KR" altLang="en-US" sz="1200"/>
                        <a:t>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이벤트</a:t>
                      </a:r>
                      <a:endParaRPr lang="en-US" altLang="ko-KR" sz="1200"/>
                    </a:p>
                  </a:txBody>
                  <a:tcPr marL="90487" marR="90487" marT="45244" marB="452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contents</a:t>
                      </a:r>
                      <a:r>
                        <a:rPr lang="ko-KR" altLang="en-US" sz="1200"/>
                        <a:t>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멤버쉽</a:t>
                      </a:r>
                      <a:endParaRPr lang="en-US" altLang="ko-KR" sz="1200"/>
                    </a:p>
                  </a:txBody>
                  <a:tcPr marL="90487" marR="90487" marT="45244" marB="4524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contents</a:t>
                      </a:r>
                      <a:r>
                        <a:rPr lang="ko-KR" altLang="en-US" sz="1200"/>
                        <a:t>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창업문의</a:t>
                      </a:r>
                      <a:endParaRPr lang="en-US" altLang="ko-KR" sz="1200"/>
                    </a:p>
                  </a:txBody>
                  <a:tcPr marL="90487" marR="90487" marT="45244" marB="45244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14748"/>
                  </a:ext>
                </a:extLst>
              </a:tr>
              <a:tr h="97008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footer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copyright, </a:t>
                      </a:r>
                      <a:r>
                        <a:rPr lang="ko-KR" altLang="en-US" sz="1200" dirty="0"/>
                        <a:t>고객센터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개인정보취급 방침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어플 다운 링크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sns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바로가기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인스타그램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유튜브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네이버 블로그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103376" marR="103376" marT="51687" marB="5168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831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723B312-75F2-4255-90EB-3F78C922D81B}"/>
              </a:ext>
            </a:extLst>
          </p:cNvPr>
          <p:cNvSpPr txBox="1"/>
          <p:nvPr/>
        </p:nvSpPr>
        <p:spPr>
          <a:xfrm>
            <a:off x="0" y="2156908"/>
            <a:ext cx="1283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메인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87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타사분석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BBQ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445" y="477140"/>
            <a:ext cx="6867355" cy="1338177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약간의 그림과 멘트를 추가하여 꾸미고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메뉴 관련 정보의 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글씨 크기를 다르게 하여 가독성을 높임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4F5209-7CB4-4152-B3D3-1351045F28DB}"/>
              </a:ext>
            </a:extLst>
          </p:cNvPr>
          <p:cNvSpPr/>
          <p:nvPr/>
        </p:nvSpPr>
        <p:spPr>
          <a:xfrm>
            <a:off x="-2" y="2156908"/>
            <a:ext cx="12192002" cy="47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3B312-75F2-4255-90EB-3F78C922D81B}"/>
              </a:ext>
            </a:extLst>
          </p:cNvPr>
          <p:cNvSpPr txBox="1"/>
          <p:nvPr/>
        </p:nvSpPr>
        <p:spPr>
          <a:xfrm>
            <a:off x="0" y="2156908"/>
            <a:ext cx="1283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서브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_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메뉴소개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B621D9-3119-4C9C-9735-D11E6E017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"/>
          <a:stretch/>
        </p:blipFill>
        <p:spPr>
          <a:xfrm>
            <a:off x="1432981" y="2362945"/>
            <a:ext cx="3789547" cy="4302581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61C71156-B5EA-4306-B08F-DFBBE6FE0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94330"/>
              </p:ext>
            </p:extLst>
          </p:nvPr>
        </p:nvGraphicFramePr>
        <p:xfrm>
          <a:off x="6576484" y="2373146"/>
          <a:ext cx="4711158" cy="4288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11158">
                  <a:extLst>
                    <a:ext uri="{9D8B030D-6E8A-4147-A177-3AD203B41FA5}">
                      <a16:colId xmlns:a16="http://schemas.microsoft.com/office/drawing/2014/main" val="1475927704"/>
                    </a:ext>
                  </a:extLst>
                </a:gridCol>
              </a:tblGrid>
              <a:tr h="201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header - 5</a:t>
                      </a:r>
                      <a:r>
                        <a:rPr lang="ko-KR" altLang="en-US" sz="900" dirty="0"/>
                        <a:t>가지 메뉴 </a:t>
                      </a:r>
                      <a:r>
                        <a:rPr lang="en-US" altLang="ko-KR" sz="900" dirty="0"/>
                        <a:t>/ 8 GNB / </a:t>
                      </a:r>
                      <a:r>
                        <a:rPr lang="ko-KR" altLang="en-US" sz="900" dirty="0"/>
                        <a:t>실시간 인기</a:t>
                      </a:r>
                      <a:r>
                        <a:rPr lang="en-US" altLang="ko-KR" sz="900" dirty="0"/>
                        <a:t> / </a:t>
                      </a:r>
                      <a:r>
                        <a:rPr lang="ko-KR" altLang="en-US" sz="900" dirty="0"/>
                        <a:t>온라인 주문</a:t>
                      </a:r>
                    </a:p>
                  </a:txBody>
                  <a:tcPr marL="72113" marR="72113" marT="36056" marB="360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9085"/>
                  </a:ext>
                </a:extLst>
              </a:tr>
              <a:tr h="206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헤더와 컨텐츠를 나누어 주는 역할</a:t>
                      </a:r>
                    </a:p>
                  </a:txBody>
                  <a:tcPr marL="72113" marR="72113" marT="36056" marB="360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910698"/>
                  </a:ext>
                </a:extLst>
              </a:tr>
              <a:tr h="407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contents </a:t>
                      </a:r>
                    </a:p>
                    <a:p>
                      <a:pPr algn="ctr" latinLnBrk="1"/>
                      <a:endParaRPr lang="en-US" altLang="ko-KR" sz="500" dirty="0"/>
                    </a:p>
                    <a:p>
                      <a:pPr algn="ctr" latinLnBrk="1"/>
                      <a:r>
                        <a:rPr lang="ko-KR" altLang="en-US" sz="900" dirty="0"/>
                        <a:t>메뉴를 </a:t>
                      </a:r>
                      <a:r>
                        <a:rPr lang="en-US" altLang="ko-KR" sz="900" dirty="0"/>
                        <a:t>9</a:t>
                      </a:r>
                      <a:r>
                        <a:rPr lang="ko-KR" altLang="en-US" sz="900" dirty="0"/>
                        <a:t>가지로 구분하여 소개</a:t>
                      </a:r>
                      <a:endParaRPr lang="en-US" altLang="ko-KR" sz="900" dirty="0"/>
                    </a:p>
                  </a:txBody>
                  <a:tcPr marL="72113" marR="72113" marT="36056" marB="360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73193"/>
                  </a:ext>
                </a:extLst>
              </a:tr>
              <a:tr h="274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contents – </a:t>
                      </a:r>
                      <a:r>
                        <a:rPr lang="ko-KR" altLang="en-US" sz="900" dirty="0"/>
                        <a:t>메뉴 소개</a:t>
                      </a:r>
                      <a:endParaRPr lang="en-US" altLang="ko-KR" sz="900" dirty="0"/>
                    </a:p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메뉴 사진과 이름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설명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가격 순으로 작성</a:t>
                      </a:r>
                      <a:endParaRPr lang="en-US" altLang="ko-KR" sz="900" dirty="0"/>
                    </a:p>
                    <a:p>
                      <a:pPr algn="ctr" latinLnBrk="1"/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사진에 약간의 그림과 멘트 추가</a:t>
                      </a:r>
                    </a:p>
                  </a:txBody>
                  <a:tcPr marL="72113" marR="72113" marT="36056" marB="360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178833"/>
                  </a:ext>
                </a:extLst>
              </a:tr>
              <a:tr h="7014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footer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copyright, </a:t>
                      </a:r>
                      <a:r>
                        <a:rPr lang="ko-KR" altLang="en-US" sz="900" dirty="0"/>
                        <a:t>고객센터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개인정보취급 방침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어플 다운 링크</a:t>
                      </a:r>
                      <a:r>
                        <a:rPr lang="en-US" altLang="ko-KR" sz="900" dirty="0"/>
                        <a:t>, </a:t>
                      </a:r>
                      <a:r>
                        <a:rPr lang="en-US" altLang="ko-KR" sz="900" dirty="0" err="1"/>
                        <a:t>sns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바로가기</a:t>
                      </a:r>
                      <a:endParaRPr lang="en-US" altLang="ko-KR" sz="9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인스타그램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유튜브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네이버 블로그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marL="72113" marR="72113" marT="36056" marB="3605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40257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7207A00-8651-4E4D-9A8F-D815A0493098}"/>
              </a:ext>
            </a:extLst>
          </p:cNvPr>
          <p:cNvSpPr/>
          <p:nvPr/>
        </p:nvSpPr>
        <p:spPr>
          <a:xfrm>
            <a:off x="10720983" y="3116743"/>
            <a:ext cx="513756" cy="13308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창업전략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연구소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치킨캠프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쿠폰</a:t>
            </a:r>
          </a:p>
        </p:txBody>
      </p:sp>
    </p:spTree>
    <p:extLst>
      <p:ext uri="{BB962C8B-B14F-4D97-AF65-F5344CB8AC3E}">
        <p14:creationId xmlns:p14="http://schemas.microsoft.com/office/powerpoint/2010/main" val="28652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타사분석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BBQ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445" y="477140"/>
            <a:ext cx="6867355" cy="1338177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내용과 적절한 사진을 사용하여 의미를 효과적으로 전달하고 있고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글씨의 크기와 색을 다르게 하여 가독성을 높이고 있음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배경색을 다르게 하여 분리감을 주고 있음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4F5209-7CB4-4152-B3D3-1351045F28DB}"/>
              </a:ext>
            </a:extLst>
          </p:cNvPr>
          <p:cNvSpPr/>
          <p:nvPr/>
        </p:nvSpPr>
        <p:spPr>
          <a:xfrm>
            <a:off x="-2" y="2156908"/>
            <a:ext cx="12192002" cy="47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3B312-75F2-4255-90EB-3F78C922D81B}"/>
              </a:ext>
            </a:extLst>
          </p:cNvPr>
          <p:cNvSpPr txBox="1"/>
          <p:nvPr/>
        </p:nvSpPr>
        <p:spPr>
          <a:xfrm>
            <a:off x="0" y="2156908"/>
            <a:ext cx="1283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서브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_</a:t>
            </a:r>
            <a:r>
              <a:rPr lang="ko-KR" altLang="en-US" sz="1100" dirty="0" err="1">
                <a:solidFill>
                  <a:schemeClr val="accent2">
                    <a:lumMod val="75000"/>
                  </a:schemeClr>
                </a:solidFill>
              </a:rPr>
              <a:t>회사연혁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&amp;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브랜드스토리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2EE849-596F-4668-B9CE-F58F3027D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72" y="2257908"/>
            <a:ext cx="1828897" cy="44941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AB4351B8-3B57-42E7-8E8E-7B04E8AE4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95656"/>
              </p:ext>
            </p:extLst>
          </p:nvPr>
        </p:nvGraphicFramePr>
        <p:xfrm>
          <a:off x="7429751" y="2202581"/>
          <a:ext cx="3388559" cy="4604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8559">
                  <a:extLst>
                    <a:ext uri="{9D8B030D-6E8A-4147-A177-3AD203B41FA5}">
                      <a16:colId xmlns:a16="http://schemas.microsoft.com/office/drawing/2014/main" val="3706238746"/>
                    </a:ext>
                  </a:extLst>
                </a:gridCol>
              </a:tblGrid>
              <a:tr h="1743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header - 5</a:t>
                      </a:r>
                      <a:r>
                        <a:rPr lang="ko-KR" altLang="en-US" sz="700" dirty="0"/>
                        <a:t>가지 메뉴 </a:t>
                      </a:r>
                      <a:r>
                        <a:rPr lang="en-US" altLang="ko-KR" sz="700" dirty="0"/>
                        <a:t>/ 8 GNB / </a:t>
                      </a:r>
                      <a:r>
                        <a:rPr lang="ko-KR" altLang="en-US" sz="700" dirty="0"/>
                        <a:t>실시간 인기</a:t>
                      </a:r>
                      <a:r>
                        <a:rPr lang="en-US" altLang="ko-KR" sz="700" dirty="0"/>
                        <a:t> / </a:t>
                      </a:r>
                      <a:r>
                        <a:rPr lang="ko-KR" altLang="en-US" sz="700" dirty="0"/>
                        <a:t>온라인 주문</a:t>
                      </a:r>
                    </a:p>
                  </a:txBody>
                  <a:tcPr marL="63450" marR="63450" marT="31725" marB="317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333112"/>
                  </a:ext>
                </a:extLst>
              </a:tr>
              <a:tr h="1743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헤더와 컨텐츠를 나누어 주는 역할</a:t>
                      </a:r>
                    </a:p>
                  </a:txBody>
                  <a:tcPr marL="63450" marR="63450" marT="31725" marB="317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32453"/>
                  </a:ext>
                </a:extLst>
              </a:tr>
              <a:tr h="178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브랜드스토리를 </a:t>
                      </a:r>
                      <a:r>
                        <a:rPr lang="en-US" altLang="ko-KR" sz="700" dirty="0"/>
                        <a:t>3</a:t>
                      </a:r>
                      <a:r>
                        <a:rPr lang="ko-KR" altLang="en-US" sz="700" dirty="0"/>
                        <a:t>개의 주제로 분리 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 err="1"/>
                        <a:t>비비큐</a:t>
                      </a:r>
                      <a:r>
                        <a:rPr lang="ko-KR" altLang="en-US" sz="700" dirty="0"/>
                        <a:t> 이야기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올리브 이야기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영상 콘텐츠</a:t>
                      </a:r>
                      <a:r>
                        <a:rPr lang="en-US" altLang="ko-KR" sz="700" dirty="0"/>
                        <a:t>)</a:t>
                      </a:r>
                      <a:endParaRPr lang="ko-KR" altLang="en-US" sz="700" dirty="0"/>
                    </a:p>
                  </a:txBody>
                  <a:tcPr marL="63450" marR="63450" marT="31725" marB="317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300599"/>
                  </a:ext>
                </a:extLst>
              </a:tr>
              <a:tr h="515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contents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슬로건과 사진 삽입</a:t>
                      </a:r>
                      <a:endParaRPr lang="en-US" altLang="ko-KR" sz="700" dirty="0"/>
                    </a:p>
                  </a:txBody>
                  <a:tcPr marL="63450" marR="63450" marT="31725" marB="31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350449"/>
                  </a:ext>
                </a:extLst>
              </a:tr>
              <a:tr h="103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contents</a:t>
                      </a:r>
                    </a:p>
                    <a:p>
                      <a:pPr algn="ctr" latinLnBrk="1"/>
                      <a:endParaRPr lang="en-US" altLang="ko-KR" sz="300" dirty="0"/>
                    </a:p>
                    <a:p>
                      <a:pPr algn="ctr" latinLnBrk="1"/>
                      <a:r>
                        <a:rPr lang="ko-KR" altLang="en-US" sz="700" dirty="0"/>
                        <a:t>식재료 사진</a:t>
                      </a:r>
                      <a:endParaRPr lang="en-US" altLang="ko-KR" sz="700" dirty="0"/>
                    </a:p>
                    <a:p>
                      <a:pPr algn="ctr" latinLnBrk="1"/>
                      <a:endParaRPr lang="en-US" altLang="ko-KR" sz="300" dirty="0"/>
                    </a:p>
                    <a:p>
                      <a:pPr algn="ctr" latinLnBrk="1"/>
                      <a:r>
                        <a:rPr lang="en-US" altLang="ko-KR" sz="700" dirty="0"/>
                        <a:t>( 2</a:t>
                      </a:r>
                      <a:r>
                        <a:rPr lang="ko-KR" altLang="en-US" sz="700" dirty="0"/>
                        <a:t>개의 사진을 크기가 다르고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겹치도록 배치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사진 안에 글 작성 </a:t>
                      </a:r>
                      <a:r>
                        <a:rPr lang="en-US" altLang="ko-KR" sz="700" dirty="0"/>
                        <a:t>)</a:t>
                      </a:r>
                      <a:endParaRPr lang="ko-KR" altLang="en-US" sz="700" dirty="0"/>
                    </a:p>
                  </a:txBody>
                  <a:tcPr marL="63450" marR="63450" marT="31725" marB="317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878797"/>
                  </a:ext>
                </a:extLst>
              </a:tr>
              <a:tr h="1199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contents – BBQ BI</a:t>
                      </a:r>
                    </a:p>
                    <a:p>
                      <a:pPr algn="ctr" latinLnBrk="1"/>
                      <a:endParaRPr lang="en-US" altLang="ko-KR" sz="300" dirty="0"/>
                    </a:p>
                    <a:p>
                      <a:pPr algn="ctr" latinLnBrk="1"/>
                      <a:r>
                        <a:rPr lang="ko-KR" altLang="en-US" sz="700" dirty="0" err="1"/>
                        <a:t>비비큐</a:t>
                      </a:r>
                      <a:r>
                        <a:rPr lang="ko-KR" altLang="en-US" sz="700" dirty="0"/>
                        <a:t> 로고 사용 시 주의할 점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로고파일 다운로드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브랜드의 상징 컬러</a:t>
                      </a:r>
                      <a:endParaRPr lang="en-US" altLang="ko-KR" sz="700" dirty="0"/>
                    </a:p>
                  </a:txBody>
                  <a:tcPr marL="63450" marR="63450" marT="31725" marB="317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964740"/>
                  </a:ext>
                </a:extLst>
              </a:tr>
              <a:tr h="800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contents – BBQ </a:t>
                      </a:r>
                      <a:r>
                        <a:rPr lang="ko-KR" altLang="en-US" sz="700" dirty="0"/>
                        <a:t>연혁 및 수상내역</a:t>
                      </a:r>
                      <a:endParaRPr lang="en-US" altLang="ko-KR" sz="700" dirty="0"/>
                    </a:p>
                    <a:p>
                      <a:pPr algn="ctr" latinLnBrk="1"/>
                      <a:endParaRPr lang="en-US" altLang="ko-KR" sz="300" dirty="0"/>
                    </a:p>
                    <a:p>
                      <a:pPr algn="ctr" latinLnBrk="1"/>
                      <a:r>
                        <a:rPr lang="ko-KR" altLang="en-US" sz="700" dirty="0"/>
                        <a:t>수상내역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기록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후원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협약 등의 내용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일부 수상 사진 삽입</a:t>
                      </a:r>
                    </a:p>
                  </a:txBody>
                  <a:tcPr marL="63450" marR="63450" marT="31725" marB="317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78741"/>
                  </a:ext>
                </a:extLst>
              </a:tr>
              <a:tr h="530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footer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copyright, </a:t>
                      </a:r>
                      <a:r>
                        <a:rPr lang="ko-KR" altLang="en-US" sz="700" dirty="0"/>
                        <a:t>고객센터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개인정보취급 방침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어플 다운 링크</a:t>
                      </a:r>
                      <a:r>
                        <a:rPr lang="en-US" altLang="ko-KR" sz="700" dirty="0"/>
                        <a:t>, </a:t>
                      </a:r>
                      <a:r>
                        <a:rPr lang="en-US" altLang="ko-KR" sz="700" dirty="0" err="1"/>
                        <a:t>sns</a:t>
                      </a:r>
                      <a:r>
                        <a:rPr lang="en-US" altLang="ko-KR" sz="700" dirty="0"/>
                        <a:t> </a:t>
                      </a:r>
                      <a:r>
                        <a:rPr lang="ko-KR" altLang="en-US" sz="700" dirty="0"/>
                        <a:t>바로가기</a:t>
                      </a:r>
                      <a:endParaRPr lang="en-US" altLang="ko-KR" sz="7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인스타그램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유튜브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네이버 블로그</a:t>
                      </a:r>
                      <a:r>
                        <a:rPr lang="en-US" altLang="ko-KR" sz="700" dirty="0"/>
                        <a:t>)</a:t>
                      </a:r>
                      <a:endParaRPr lang="ko-KR" altLang="en-US" sz="700" dirty="0"/>
                    </a:p>
                  </a:txBody>
                  <a:tcPr marL="63450" marR="63450" marT="31725" marB="317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26938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5621A4A-8415-4EBC-A662-83E2E7FB487E}"/>
              </a:ext>
            </a:extLst>
          </p:cNvPr>
          <p:cNvSpPr/>
          <p:nvPr/>
        </p:nvSpPr>
        <p:spPr>
          <a:xfrm>
            <a:off x="10403855" y="2753487"/>
            <a:ext cx="376810" cy="97613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창업전략</a:t>
            </a:r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연구소</a:t>
            </a:r>
            <a:r>
              <a:rPr lang="en-US" altLang="ko-KR" sz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치킨캠프</a:t>
            </a:r>
            <a:r>
              <a:rPr lang="en-US" altLang="ko-KR" sz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</a:t>
            </a:r>
            <a:r>
              <a:rPr lang="en-US" altLang="ko-KR" sz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ko-KR" altLang="en-US" sz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쿠폰</a:t>
            </a:r>
          </a:p>
        </p:txBody>
      </p:sp>
    </p:spTree>
    <p:extLst>
      <p:ext uri="{BB962C8B-B14F-4D97-AF65-F5344CB8AC3E}">
        <p14:creationId xmlns:p14="http://schemas.microsoft.com/office/powerpoint/2010/main" val="178103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타사분석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빙그레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414169"/>
            <a:ext cx="6675627" cy="1529242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큰 이미지를 많이 사용하여 제품을 강조하고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제품과 유사한 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색상을 사용하여 통일성을 줌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sz="1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애니메이션이 많이 들어가 있어서 스크롤을 내리는데 불편함이 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있음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sz="17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65C44B-CC7B-4CAC-A610-23CA0B992307}"/>
              </a:ext>
            </a:extLst>
          </p:cNvPr>
          <p:cNvSpPr/>
          <p:nvPr/>
        </p:nvSpPr>
        <p:spPr>
          <a:xfrm>
            <a:off x="-2" y="2156908"/>
            <a:ext cx="12192002" cy="47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0691F573-310A-4C4F-A109-23464BB7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00" y="2441278"/>
            <a:ext cx="1892982" cy="41604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22E4FFC-21B7-4363-9BC3-1CE73B476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954" y="2372698"/>
            <a:ext cx="1957649" cy="430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AF120E-BC8E-41EF-AC68-9C68F3914BDC}"/>
              </a:ext>
            </a:extLst>
          </p:cNvPr>
          <p:cNvSpPr txBox="1"/>
          <p:nvPr/>
        </p:nvSpPr>
        <p:spPr>
          <a:xfrm>
            <a:off x="0" y="2156908"/>
            <a:ext cx="1283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메인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8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타사분석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빙그레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414169"/>
            <a:ext cx="6675627" cy="1529242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같은 크기의 이미지에 특정 제품을 크게 나타내어 강조하며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강조한 제품의 배경은 제품에서 사용된 색과 유사한 색상을 사용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하여 시각적 효과가 뛰어남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65C44B-CC7B-4CAC-A610-23CA0B992307}"/>
              </a:ext>
            </a:extLst>
          </p:cNvPr>
          <p:cNvSpPr/>
          <p:nvPr/>
        </p:nvSpPr>
        <p:spPr>
          <a:xfrm>
            <a:off x="-2" y="2156908"/>
            <a:ext cx="12192002" cy="47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0691F573-310A-4C4F-A109-23464BB7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00" y="2441278"/>
            <a:ext cx="1892982" cy="41604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622E4FFC-21B7-4363-9BC3-1CE73B476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954" y="2372698"/>
            <a:ext cx="1957649" cy="430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AF120E-BC8E-41EF-AC68-9C68F3914BDC}"/>
              </a:ext>
            </a:extLst>
          </p:cNvPr>
          <p:cNvSpPr txBox="1"/>
          <p:nvPr/>
        </p:nvSpPr>
        <p:spPr>
          <a:xfrm>
            <a:off x="0" y="2156908"/>
            <a:ext cx="1283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서브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_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메뉴소개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A31765-B2F4-4A13-8CE9-C12C15CA9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500" y="2328982"/>
            <a:ext cx="2403195" cy="4295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7D9D84C-07C3-4B10-ADE8-4E180084C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33" y="2362830"/>
            <a:ext cx="2403427" cy="43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2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0AFDC1-863A-43E0-8698-54D146BE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ko-KR" altLang="en-US" sz="6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r>
              <a:rPr lang="ko-KR" altLang="en-US" sz="6600" dirty="0"/>
              <a:t> </a:t>
            </a:r>
          </a:p>
        </p:txBody>
      </p:sp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CC86A-7B1C-46E6-901F-F5D0EFE5C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브랜드 분석</a:t>
            </a: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자사 사이트 분석</a:t>
            </a: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타사 사이트 분석</a:t>
            </a: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래퍼런스</a:t>
            </a: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제작기획</a:t>
            </a:r>
          </a:p>
        </p:txBody>
      </p:sp>
    </p:spTree>
    <p:extLst>
      <p:ext uri="{BB962C8B-B14F-4D97-AF65-F5344CB8AC3E}">
        <p14:creationId xmlns:p14="http://schemas.microsoft.com/office/powerpoint/2010/main" val="334575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타사분석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빙그레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414169"/>
            <a:ext cx="6675627" cy="1529242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 </a:t>
            </a:r>
            <a:r>
              <a:rPr lang="en-US" altLang="ko-KR" sz="17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  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글씨 크기를 다르게 하고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브랜드 대표 컬러 및 이미지 활용을 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통해 가독성을 높이고 있음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연도를 크게 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가지로 나누어 원하는 정보를 선택할 수 있음</a:t>
            </a:r>
            <a:r>
              <a:rPr lang="en-US" altLang="ko-KR" sz="1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3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65C44B-CC7B-4CAC-A610-23CA0B992307}"/>
              </a:ext>
            </a:extLst>
          </p:cNvPr>
          <p:cNvSpPr/>
          <p:nvPr/>
        </p:nvSpPr>
        <p:spPr>
          <a:xfrm>
            <a:off x="-2" y="2156908"/>
            <a:ext cx="12192002" cy="47010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F120E-BC8E-41EF-AC68-9C68F3914BDC}"/>
              </a:ext>
            </a:extLst>
          </p:cNvPr>
          <p:cNvSpPr txBox="1"/>
          <p:nvPr/>
        </p:nvSpPr>
        <p:spPr>
          <a:xfrm>
            <a:off x="0" y="2156908"/>
            <a:ext cx="1283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서브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_</a:t>
            </a:r>
            <a:r>
              <a:rPr lang="ko-KR" altLang="en-US" sz="1100" dirty="0" err="1">
                <a:solidFill>
                  <a:schemeClr val="accent2">
                    <a:lumMod val="75000"/>
                  </a:schemeClr>
                </a:solidFill>
              </a:rPr>
              <a:t>회사연혁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00DEED-2EF1-4212-97EC-DDDE4C3C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175"/>
          <a:stretch/>
        </p:blipFill>
        <p:spPr>
          <a:xfrm>
            <a:off x="1779295" y="2402149"/>
            <a:ext cx="1456059" cy="4199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546DB9-6DF2-4B98-BBC6-654A51546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98"/>
          <a:stretch/>
        </p:blipFill>
        <p:spPr>
          <a:xfrm>
            <a:off x="3920124" y="2402149"/>
            <a:ext cx="902306" cy="4199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DBC9E96-24CB-41FC-8AAE-B9F9CC00A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513" y="2418926"/>
            <a:ext cx="1919785" cy="41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7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FB9A9A-41CD-4D8F-808E-EEC09257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8000" kern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제작기획</a:t>
            </a:r>
          </a:p>
        </p:txBody>
      </p:sp>
    </p:spTree>
    <p:extLst>
      <p:ext uri="{BB962C8B-B14F-4D97-AF65-F5344CB8AC3E}">
        <p14:creationId xmlns:p14="http://schemas.microsoft.com/office/powerpoint/2010/main" val="395052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18DC33-CE37-4BAD-A6BF-4E948C2E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문제점 및 리뉴얼 방향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1867E-4782-4C02-84A7-75EDE1E328D4}"/>
              </a:ext>
            </a:extLst>
          </p:cNvPr>
          <p:cNvSpPr txBox="1"/>
          <p:nvPr/>
        </p:nvSpPr>
        <p:spPr>
          <a:xfrm>
            <a:off x="808638" y="2559235"/>
            <a:ext cx="10143668" cy="3435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네비게이션 디자인이 통일되어 있지 않음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b="1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→ 메인 페이지와 서브 페이지의 네비게이션 디자인을 통일</a:t>
            </a:r>
            <a:endParaRPr lang="en-US" altLang="ko-KR" b="1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치킨이 주요 상품임에도 홍보 차원의 정보 부족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b="1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→ 치킨 홍보 배너와 치킨 이미지 추가</a:t>
            </a:r>
            <a:endParaRPr lang="en-US" altLang="ko-KR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컨텐츠 부족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b="1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→ 좀 더 다양한 컨텐츠를 넣어 하나의 페이지에서 다양한 정보를 볼 수 있도록 수정</a:t>
            </a:r>
            <a:endParaRPr lang="en-US" altLang="ko-KR" b="1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색감의 통일로 눈의 피로는 덜하지만 강조되는 부분이 없음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b="1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→ 전반적인 색감은 통일하되</a:t>
            </a:r>
            <a:r>
              <a:rPr lang="en-US" altLang="ko-KR" b="1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b="1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강조가 필요한 정보는 차별화 하기</a:t>
            </a:r>
            <a:endParaRPr lang="en-US" altLang="ko-KR" b="1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706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8F8CF9-A819-44F2-91E7-5BABD6B1049B}"/>
              </a:ext>
            </a:extLst>
          </p:cNvPr>
          <p:cNvSpPr txBox="1"/>
          <p:nvPr/>
        </p:nvSpPr>
        <p:spPr>
          <a:xfrm>
            <a:off x="852487" y="771525"/>
            <a:ext cx="4181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분석 결과 </a:t>
            </a:r>
            <a:r>
              <a:rPr lang="ko-KR" altLang="en-US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도출점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2D62471-E43F-4EF9-8776-51B59DD39FFB}"/>
              </a:ext>
            </a:extLst>
          </p:cNvPr>
          <p:cNvSpPr/>
          <p:nvPr/>
        </p:nvSpPr>
        <p:spPr>
          <a:xfrm>
            <a:off x="628650" y="2114550"/>
            <a:ext cx="2314575" cy="2295525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3F196E3-2A0F-462E-B12B-83FC02956D2C}"/>
              </a:ext>
            </a:extLst>
          </p:cNvPr>
          <p:cNvSpPr/>
          <p:nvPr/>
        </p:nvSpPr>
        <p:spPr>
          <a:xfrm>
            <a:off x="9143997" y="2113385"/>
            <a:ext cx="2314575" cy="229552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DC5BB2A-651C-4CD6-9A1D-B1B9D84653BA}"/>
              </a:ext>
            </a:extLst>
          </p:cNvPr>
          <p:cNvSpPr/>
          <p:nvPr/>
        </p:nvSpPr>
        <p:spPr>
          <a:xfrm>
            <a:off x="6305548" y="2114549"/>
            <a:ext cx="2314575" cy="22955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C106BB4-4EB5-4D23-8AFD-EACCA9C1FF98}"/>
              </a:ext>
            </a:extLst>
          </p:cNvPr>
          <p:cNvSpPr/>
          <p:nvPr/>
        </p:nvSpPr>
        <p:spPr>
          <a:xfrm>
            <a:off x="3467099" y="2114550"/>
            <a:ext cx="2314575" cy="229552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0FA1F-F7DE-49EA-965B-AFAE2B33E7F9}"/>
              </a:ext>
            </a:extLst>
          </p:cNvPr>
          <p:cNvSpPr txBox="1"/>
          <p:nvPr/>
        </p:nvSpPr>
        <p:spPr>
          <a:xfrm>
            <a:off x="928687" y="3013501"/>
            <a:ext cx="4276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다양한 정보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71EC9-6275-4263-AE8A-E633DDD0BF6D}"/>
              </a:ext>
            </a:extLst>
          </p:cNvPr>
          <p:cNvSpPr txBox="1"/>
          <p:nvPr/>
        </p:nvSpPr>
        <p:spPr>
          <a:xfrm>
            <a:off x="3417093" y="2926719"/>
            <a:ext cx="2414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강조는 확실하지만</a:t>
            </a:r>
            <a:endParaRPr lang="en-US" altLang="ko-KR" sz="21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간결한 레이아웃</a:t>
            </a:r>
            <a:endParaRPr lang="en-US" altLang="ko-KR" sz="21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7DC0B-6925-4FE3-8674-0DB62F9A9619}"/>
              </a:ext>
            </a:extLst>
          </p:cNvPr>
          <p:cNvSpPr txBox="1"/>
          <p:nvPr/>
        </p:nvSpPr>
        <p:spPr>
          <a:xfrm>
            <a:off x="6498100" y="2894432"/>
            <a:ext cx="1929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통일성 있는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D6B2B-C092-4D66-8A0E-66A79783036F}"/>
              </a:ext>
            </a:extLst>
          </p:cNvPr>
          <p:cNvSpPr txBox="1"/>
          <p:nvPr/>
        </p:nvSpPr>
        <p:spPr>
          <a:xfrm>
            <a:off x="9241626" y="3012682"/>
            <a:ext cx="211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큰 홍보 효과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5CD77-0BB8-4173-B1A0-9EB38089B087}"/>
              </a:ext>
            </a:extLst>
          </p:cNvPr>
          <p:cNvSpPr txBox="1"/>
          <p:nvPr/>
        </p:nvSpPr>
        <p:spPr>
          <a:xfrm>
            <a:off x="2370895" y="5353355"/>
            <a:ext cx="7324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이용하기 쉽고 다양한 정보를 포함하며 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제품 구매욕을 일으키는</a:t>
            </a:r>
            <a:r>
              <a:rPr lang="en-US" altLang="ko-KR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홈페이지</a:t>
            </a:r>
            <a:endParaRPr lang="en-US" altLang="ko-KR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D6161977-59EB-4B16-B6D9-F0647E15858D}"/>
              </a:ext>
            </a:extLst>
          </p:cNvPr>
          <p:cNvSpPr/>
          <p:nvPr/>
        </p:nvSpPr>
        <p:spPr>
          <a:xfrm>
            <a:off x="3086096" y="3137319"/>
            <a:ext cx="319086" cy="295275"/>
          </a:xfrm>
          <a:prstGeom prst="mathPlu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C0E6F7DF-EFDE-4222-AEEC-4B0F6D195EAA}"/>
              </a:ext>
            </a:extLst>
          </p:cNvPr>
          <p:cNvSpPr/>
          <p:nvPr/>
        </p:nvSpPr>
        <p:spPr>
          <a:xfrm>
            <a:off x="5934074" y="3162294"/>
            <a:ext cx="319086" cy="295275"/>
          </a:xfrm>
          <a:prstGeom prst="mathPlu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AA5051CE-3F79-431A-83E9-E0AB159030AF}"/>
              </a:ext>
            </a:extLst>
          </p:cNvPr>
          <p:cNvSpPr/>
          <p:nvPr/>
        </p:nvSpPr>
        <p:spPr>
          <a:xfrm>
            <a:off x="8722517" y="3176575"/>
            <a:ext cx="319086" cy="295275"/>
          </a:xfrm>
          <a:prstGeom prst="mathPlu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13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656A186-6264-4E58-AF65-8085A8015B29}"/>
              </a:ext>
            </a:extLst>
          </p:cNvPr>
          <p:cNvSpPr/>
          <p:nvPr/>
        </p:nvSpPr>
        <p:spPr>
          <a:xfrm>
            <a:off x="976853" y="2472061"/>
            <a:ext cx="1673721" cy="167372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주요</a:t>
            </a:r>
            <a:endParaRPr lang="en-US" altLang="ko-KR" sz="2400" b="1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방문자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21C61B-A86D-470D-BCEC-83AA346203AA}"/>
              </a:ext>
            </a:extLst>
          </p:cNvPr>
          <p:cNvGrpSpPr/>
          <p:nvPr/>
        </p:nvGrpSpPr>
        <p:grpSpPr>
          <a:xfrm>
            <a:off x="428550" y="4288129"/>
            <a:ext cx="2786230" cy="2318149"/>
            <a:chOff x="1056079" y="2477258"/>
            <a:chExt cx="2786230" cy="231814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4A5C881-6F26-42F4-A881-06DBC465804B}"/>
                </a:ext>
              </a:extLst>
            </p:cNvPr>
            <p:cNvSpPr/>
            <p:nvPr/>
          </p:nvSpPr>
          <p:spPr>
            <a:xfrm>
              <a:off x="1056079" y="3419650"/>
              <a:ext cx="2786230" cy="128553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420649-3C24-45F1-8494-64F8241886E4}"/>
                </a:ext>
              </a:extLst>
            </p:cNvPr>
            <p:cNvSpPr txBox="1"/>
            <p:nvPr/>
          </p:nvSpPr>
          <p:spPr>
            <a:xfrm>
              <a:off x="1342223" y="3722293"/>
              <a:ext cx="2198038" cy="1073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lvl="0" indent="-228600" latinLnBrk="0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effectLst/>
                </a:rPr>
                <a:t>주문 </a:t>
              </a:r>
              <a:r>
                <a:rPr lang="en-US" altLang="ko-KR" sz="1800" dirty="0">
                  <a:effectLst/>
                </a:rPr>
                <a:t>or </a:t>
              </a:r>
              <a:r>
                <a:rPr lang="ko-KR" altLang="en-US" sz="1800" dirty="0">
                  <a:effectLst/>
                </a:rPr>
                <a:t>창업</a:t>
              </a:r>
              <a:endParaRPr lang="en-US" altLang="ko-KR" sz="1800" dirty="0">
                <a:effectLst/>
              </a:endParaRPr>
            </a:p>
            <a:p>
              <a:pPr marL="342900" lvl="0" indent="-228600" latinLnBrk="0">
                <a:lnSpc>
                  <a:spcPct val="9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800" dirty="0">
                  <a:effectLst/>
                </a:rPr>
                <a:t>E</a:t>
              </a:r>
              <a:r>
                <a:rPr lang="ko-KR" altLang="en-US" sz="1800" dirty="0">
                  <a:effectLst/>
                </a:rPr>
                <a:t>쿠폰 사용 고객</a:t>
              </a:r>
              <a:endParaRPr lang="en-US" altLang="ko-KR" sz="1800" dirty="0">
                <a:effectLst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06B251D-7347-47BF-A54F-20A13A69EFB9}"/>
                </a:ext>
              </a:extLst>
            </p:cNvPr>
            <p:cNvCxnSpPr/>
            <p:nvPr/>
          </p:nvCxnSpPr>
          <p:spPr>
            <a:xfrm>
              <a:off x="2440519" y="2477258"/>
              <a:ext cx="0" cy="942392"/>
            </a:xfrm>
            <a:prstGeom prst="line">
              <a:avLst/>
            </a:prstGeom>
            <a:ln w="28575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94B40C44-8FB2-44CF-A172-A814B5D3F597}"/>
              </a:ext>
            </a:extLst>
          </p:cNvPr>
          <p:cNvSpPr/>
          <p:nvPr/>
        </p:nvSpPr>
        <p:spPr>
          <a:xfrm>
            <a:off x="3779709" y="2472061"/>
            <a:ext cx="1673721" cy="167372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컬러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E27B1E-4943-4289-973E-6AF9E37D108C}"/>
              </a:ext>
            </a:extLst>
          </p:cNvPr>
          <p:cNvGrpSpPr/>
          <p:nvPr/>
        </p:nvGrpSpPr>
        <p:grpSpPr>
          <a:xfrm rot="10800000">
            <a:off x="3214780" y="101783"/>
            <a:ext cx="2786230" cy="2227931"/>
            <a:chOff x="1064754" y="2477258"/>
            <a:chExt cx="2786230" cy="222793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70D2C4D-999F-485B-8E17-14915DCC24B3}"/>
                </a:ext>
              </a:extLst>
            </p:cNvPr>
            <p:cNvSpPr/>
            <p:nvPr/>
          </p:nvSpPr>
          <p:spPr>
            <a:xfrm>
              <a:off x="1064754" y="3419650"/>
              <a:ext cx="2786230" cy="128553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94E438-19F9-4797-906F-70D04A8865E8}"/>
                </a:ext>
              </a:extLst>
            </p:cNvPr>
            <p:cNvSpPr txBox="1"/>
            <p:nvPr/>
          </p:nvSpPr>
          <p:spPr>
            <a:xfrm rot="10800000">
              <a:off x="1484832" y="3739252"/>
              <a:ext cx="1963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오렌지 계열</a:t>
              </a:r>
              <a:endParaRPr lang="en-US" altLang="ko-KR" dirty="0"/>
            </a:p>
            <a:p>
              <a:pPr algn="ctr"/>
              <a:r>
                <a:rPr lang="ko-KR" altLang="en-US" dirty="0"/>
                <a:t>컬러를 주로 사용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285BF1-7205-4B34-9B72-01383604DF46}"/>
                </a:ext>
              </a:extLst>
            </p:cNvPr>
            <p:cNvCxnSpPr/>
            <p:nvPr/>
          </p:nvCxnSpPr>
          <p:spPr>
            <a:xfrm>
              <a:off x="2449194" y="2477258"/>
              <a:ext cx="0" cy="942392"/>
            </a:xfrm>
            <a:prstGeom prst="line">
              <a:avLst/>
            </a:prstGeom>
            <a:ln w="28575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56483FAC-2862-49D7-9670-39B077A0F826}"/>
              </a:ext>
            </a:extLst>
          </p:cNvPr>
          <p:cNvSpPr/>
          <p:nvPr/>
        </p:nvSpPr>
        <p:spPr>
          <a:xfrm>
            <a:off x="6719897" y="2472061"/>
            <a:ext cx="1673721" cy="167372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컨셉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0690AC-DD9D-4CC5-ACE0-EDF4E36AF4CF}"/>
              </a:ext>
            </a:extLst>
          </p:cNvPr>
          <p:cNvGrpSpPr/>
          <p:nvPr/>
        </p:nvGrpSpPr>
        <p:grpSpPr>
          <a:xfrm>
            <a:off x="6180269" y="4288129"/>
            <a:ext cx="2786230" cy="2227931"/>
            <a:chOff x="1064754" y="2477258"/>
            <a:chExt cx="2786230" cy="222793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3E01D92-6B44-4D25-A2EB-7CA264887DDF}"/>
                </a:ext>
              </a:extLst>
            </p:cNvPr>
            <p:cNvSpPr/>
            <p:nvPr/>
          </p:nvSpPr>
          <p:spPr>
            <a:xfrm>
              <a:off x="1064754" y="3419650"/>
              <a:ext cx="2786230" cy="128553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F04910-0F42-439E-99B7-C8DE1C039D29}"/>
                </a:ext>
              </a:extLst>
            </p:cNvPr>
            <p:cNvSpPr txBox="1"/>
            <p:nvPr/>
          </p:nvSpPr>
          <p:spPr>
            <a:xfrm>
              <a:off x="1138584" y="3739252"/>
              <a:ext cx="26564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깨끗하고 맛있으며</a:t>
              </a:r>
              <a:r>
                <a:rPr lang="en-US" altLang="ko-KR" dirty="0"/>
                <a:t>,</a:t>
              </a:r>
            </a:p>
            <a:p>
              <a:pPr algn="ctr"/>
              <a:r>
                <a:rPr lang="ko-KR" altLang="en-US" dirty="0" err="1"/>
                <a:t>트렌디하고</a:t>
              </a:r>
              <a:r>
                <a:rPr lang="ko-KR" altLang="en-US" dirty="0"/>
                <a:t> 세련된 </a:t>
              </a:r>
              <a:r>
                <a:rPr lang="en-US" altLang="ko-KR" dirty="0" err="1"/>
                <a:t>bhc</a:t>
              </a:r>
              <a:endParaRPr lang="en-US" altLang="ko-KR" dirty="0"/>
            </a:p>
            <a:p>
              <a:pPr algn="ctr"/>
              <a:endParaRPr lang="en-US" altLang="ko-KR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EEF06D9-1FCB-4951-B1D0-FC1034A6DC74}"/>
                </a:ext>
              </a:extLst>
            </p:cNvPr>
            <p:cNvCxnSpPr/>
            <p:nvPr/>
          </p:nvCxnSpPr>
          <p:spPr>
            <a:xfrm>
              <a:off x="2449194" y="2477258"/>
              <a:ext cx="0" cy="942392"/>
            </a:xfrm>
            <a:prstGeom prst="line">
              <a:avLst/>
            </a:prstGeom>
            <a:ln w="28575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C14912F1-A365-4D5E-B642-F06C080B9157}"/>
              </a:ext>
            </a:extLst>
          </p:cNvPr>
          <p:cNvSpPr/>
          <p:nvPr/>
        </p:nvSpPr>
        <p:spPr>
          <a:xfrm>
            <a:off x="9423852" y="2472061"/>
            <a:ext cx="1673721" cy="167372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사이트맵</a:t>
            </a:r>
            <a:endParaRPr lang="ko-KR" altLang="en-US" sz="2400" b="1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39354E-6B8C-4F53-BDCA-E09BABE2A7F3}"/>
              </a:ext>
            </a:extLst>
          </p:cNvPr>
          <p:cNvGrpSpPr/>
          <p:nvPr/>
        </p:nvGrpSpPr>
        <p:grpSpPr>
          <a:xfrm rot="10800000">
            <a:off x="8858923" y="101783"/>
            <a:ext cx="2786230" cy="2227931"/>
            <a:chOff x="1064754" y="2477258"/>
            <a:chExt cx="2786230" cy="2227931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44ED724-F378-4ED0-86D8-6D90A0A2574B}"/>
                </a:ext>
              </a:extLst>
            </p:cNvPr>
            <p:cNvSpPr/>
            <p:nvPr/>
          </p:nvSpPr>
          <p:spPr>
            <a:xfrm>
              <a:off x="1064754" y="3419650"/>
              <a:ext cx="2786230" cy="128553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54C6BC-B4BE-4DB2-9E88-932418287F46}"/>
                </a:ext>
              </a:extLst>
            </p:cNvPr>
            <p:cNvSpPr txBox="1"/>
            <p:nvPr/>
          </p:nvSpPr>
          <p:spPr>
            <a:xfrm rot="10800000">
              <a:off x="1358995" y="3600755"/>
              <a:ext cx="22156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메뉴안내</a:t>
              </a:r>
              <a:r>
                <a:rPr lang="en-US" altLang="ko-KR" dirty="0"/>
                <a:t>, </a:t>
              </a:r>
              <a:r>
                <a:rPr lang="ko-KR" altLang="en-US" dirty="0"/>
                <a:t>매장안내</a:t>
              </a:r>
              <a:r>
                <a:rPr lang="en-US" altLang="ko-KR" dirty="0"/>
                <a:t>,</a:t>
              </a:r>
            </a:p>
            <a:p>
              <a:pPr algn="ctr"/>
              <a:r>
                <a:rPr lang="ko-KR" altLang="en-US" dirty="0"/>
                <a:t>창업안내</a:t>
              </a:r>
              <a:r>
                <a:rPr lang="en-US" altLang="ko-KR" dirty="0"/>
                <a:t>, BHC</a:t>
              </a:r>
              <a:r>
                <a:rPr lang="ko-KR" altLang="en-US" dirty="0"/>
                <a:t>소식</a:t>
              </a:r>
              <a:r>
                <a:rPr lang="en-US" altLang="ko-KR" dirty="0"/>
                <a:t>,</a:t>
              </a:r>
            </a:p>
            <a:p>
              <a:pPr algn="ctr"/>
              <a:r>
                <a:rPr lang="en-US" altLang="ko-KR" dirty="0"/>
                <a:t>BHC</a:t>
              </a:r>
              <a:r>
                <a:rPr lang="ko-KR" altLang="en-US" dirty="0"/>
                <a:t>소개</a:t>
              </a:r>
              <a:r>
                <a:rPr lang="en-US" altLang="ko-KR" dirty="0"/>
                <a:t>, </a:t>
              </a:r>
              <a:r>
                <a:rPr lang="ko-KR" altLang="en-US" dirty="0"/>
                <a:t>고객센터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803162A-E960-48A4-B135-18886E845D71}"/>
                </a:ext>
              </a:extLst>
            </p:cNvPr>
            <p:cNvCxnSpPr/>
            <p:nvPr/>
          </p:nvCxnSpPr>
          <p:spPr>
            <a:xfrm>
              <a:off x="2449194" y="2477258"/>
              <a:ext cx="0" cy="942392"/>
            </a:xfrm>
            <a:prstGeom prst="line">
              <a:avLst/>
            </a:prstGeom>
            <a:ln w="28575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720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FB9A9A-41CD-4D8F-808E-EEC09257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8000" kern="1200" dirty="0" err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래퍼런스</a:t>
            </a:r>
            <a:endParaRPr lang="ko-KR" altLang="en-US" sz="8000" kern="12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22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09CE60-A747-4132-A9AF-E9FD79ACF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624" y="1085875"/>
            <a:ext cx="1554120" cy="4604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11BCE34-90F6-451A-BDCC-786B4A03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49" y="1085875"/>
            <a:ext cx="1841917" cy="460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0FDDAC-2B91-49C8-8347-A02ACD4D2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17" y="1085875"/>
            <a:ext cx="2118206" cy="4604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D4E245-7484-440B-AFAC-70A39C778A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0"/>
          <a:stretch/>
        </p:blipFill>
        <p:spPr>
          <a:xfrm>
            <a:off x="3361177" y="1297809"/>
            <a:ext cx="2560320" cy="42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40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C8A9F7-6DE5-435A-984C-11B4A4A0FC55}"/>
              </a:ext>
            </a:extLst>
          </p:cNvPr>
          <p:cNvSpPr/>
          <p:nvPr/>
        </p:nvSpPr>
        <p:spPr>
          <a:xfrm>
            <a:off x="4696097" y="0"/>
            <a:ext cx="749590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EF36E8-F67E-45D7-B599-5EA4EE72BD4B}"/>
              </a:ext>
            </a:extLst>
          </p:cNvPr>
          <p:cNvCxnSpPr/>
          <p:nvPr/>
        </p:nvCxnSpPr>
        <p:spPr>
          <a:xfrm>
            <a:off x="0" y="1045412"/>
            <a:ext cx="365222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A4015-3E44-4C03-B248-AEBE52D21092}"/>
              </a:ext>
            </a:extLst>
          </p:cNvPr>
          <p:cNvSpPr/>
          <p:nvPr/>
        </p:nvSpPr>
        <p:spPr>
          <a:xfrm>
            <a:off x="5275217" y="249536"/>
            <a:ext cx="6337662" cy="6358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E2B60E4C-CA1E-439B-BB32-E53AEC891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377"/>
          <a:stretch/>
        </p:blipFill>
        <p:spPr>
          <a:xfrm>
            <a:off x="5897644" y="576077"/>
            <a:ext cx="5092807" cy="5705839"/>
          </a:xfrm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06DA5-EEFA-4663-BCAC-58929C6C6960}"/>
              </a:ext>
            </a:extLst>
          </p:cNvPr>
          <p:cNvSpPr txBox="1"/>
          <p:nvPr/>
        </p:nvSpPr>
        <p:spPr>
          <a:xfrm>
            <a:off x="328190" y="1419497"/>
            <a:ext cx="3505494" cy="5438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헤더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도미노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위치정보를 활용한 매장 찾기 가능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내비게이션바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처갓집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정보를 찾기 쉬움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메인 배너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(IBK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시스템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배너로 화면을 가득 채워 배너 내용을 강조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주문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도미노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웹페이지의 방문자들 중 다수의 목적이 주문이기때문에 쉽게 알아보고 찾을 수 있게 만듦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메뉴 소개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푸라닭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인기 메뉴들을 이미지와 함께 보여주어 상품을 홍보함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A77A990-653A-46E5-8963-C3E58E64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89" y="465429"/>
            <a:ext cx="2501071" cy="579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800" kern="12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 페이지</a:t>
            </a:r>
            <a:r>
              <a:rPr lang="en-US" altLang="ko-KR" sz="2000" kern="12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-(1)</a:t>
            </a:r>
            <a:endParaRPr lang="ko-KR" altLang="en-US" sz="2000" kern="12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073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C8A9F7-6DE5-435A-984C-11B4A4A0FC55}"/>
              </a:ext>
            </a:extLst>
          </p:cNvPr>
          <p:cNvSpPr/>
          <p:nvPr/>
        </p:nvSpPr>
        <p:spPr>
          <a:xfrm>
            <a:off x="4696097" y="0"/>
            <a:ext cx="749590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EF36E8-F67E-45D7-B599-5EA4EE72BD4B}"/>
              </a:ext>
            </a:extLst>
          </p:cNvPr>
          <p:cNvCxnSpPr/>
          <p:nvPr/>
        </p:nvCxnSpPr>
        <p:spPr>
          <a:xfrm>
            <a:off x="0" y="1045412"/>
            <a:ext cx="365222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A4015-3E44-4C03-B248-AEBE52D21092}"/>
              </a:ext>
            </a:extLst>
          </p:cNvPr>
          <p:cNvSpPr/>
          <p:nvPr/>
        </p:nvSpPr>
        <p:spPr>
          <a:xfrm>
            <a:off x="5275217" y="249536"/>
            <a:ext cx="6337662" cy="6358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06DA5-EEFA-4663-BCAC-58929C6C6960}"/>
              </a:ext>
            </a:extLst>
          </p:cNvPr>
          <p:cNvSpPr txBox="1"/>
          <p:nvPr/>
        </p:nvSpPr>
        <p:spPr>
          <a:xfrm>
            <a:off x="328189" y="1419497"/>
            <a:ext cx="3652221" cy="5438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광고 배너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스킨푸드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신제품을 홍보하기 좋음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컨텐츠 내용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처갓집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깔끔한 레이아웃으로 여러 컨텐츠를 넣을 수 있음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인스타 그램 배경 및 로고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푸라닭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치킨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인스타그램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메디힐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이미지의 크기가 일정해서 보기 깔끔함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푸터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처갓집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패밀리사이트에 색을 줘서 컨텐츠와 </a:t>
            </a: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푸터를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구분함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A77A990-653A-46E5-8963-C3E58E64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90" y="465429"/>
            <a:ext cx="2936756" cy="579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800" kern="12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 페이지</a:t>
            </a:r>
            <a:r>
              <a:rPr lang="en-US" altLang="ko-KR" sz="2000" kern="12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-(2)</a:t>
            </a:r>
            <a:endParaRPr lang="ko-KR" altLang="en-US" sz="2000" kern="12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5C8C8015-F16A-47FC-B2E6-B0F02A48A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/>
          <a:stretch/>
        </p:blipFill>
        <p:spPr>
          <a:xfrm>
            <a:off x="5917586" y="755039"/>
            <a:ext cx="5108377" cy="53479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990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C8A9F7-6DE5-435A-984C-11B4A4A0FC55}"/>
              </a:ext>
            </a:extLst>
          </p:cNvPr>
          <p:cNvSpPr/>
          <p:nvPr/>
        </p:nvSpPr>
        <p:spPr>
          <a:xfrm>
            <a:off x="4696097" y="0"/>
            <a:ext cx="749590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EF36E8-F67E-45D7-B599-5EA4EE72BD4B}"/>
              </a:ext>
            </a:extLst>
          </p:cNvPr>
          <p:cNvCxnSpPr/>
          <p:nvPr/>
        </p:nvCxnSpPr>
        <p:spPr>
          <a:xfrm>
            <a:off x="0" y="1045412"/>
            <a:ext cx="365222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A4015-3E44-4C03-B248-AEBE52D21092}"/>
              </a:ext>
            </a:extLst>
          </p:cNvPr>
          <p:cNvSpPr/>
          <p:nvPr/>
        </p:nvSpPr>
        <p:spPr>
          <a:xfrm>
            <a:off x="5275217" y="249536"/>
            <a:ext cx="6337662" cy="6358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A77A990-653A-46E5-8963-C3E58E64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90" y="465429"/>
            <a:ext cx="2102542" cy="579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800" kern="12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메뉴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D2B85-E112-42AB-9A76-5060FB19E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78" y="408801"/>
            <a:ext cx="3701740" cy="60403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B93BA4-2E3B-491C-A1DD-2B9AEEB383E5}"/>
              </a:ext>
            </a:extLst>
          </p:cNvPr>
          <p:cNvSpPr txBox="1"/>
          <p:nvPr/>
        </p:nvSpPr>
        <p:spPr>
          <a:xfrm>
            <a:off x="327600" y="1418400"/>
            <a:ext cx="3652221" cy="4974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헤더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도미노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내비게이션바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처갓집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경로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빙그레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다른 색을 넣어 헤더와 컨텐츠 부분을 나눠주며 방문자가 알기 쉽게 함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메뉴 분류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처갓집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적당한 개수로 메뉴를 분류하고 알아보기 쉬움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메뉴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빙그레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레이아웃이 깔끔하고 강조하는 제품은 크기와 배경 색을 다르게 나타내어 강조함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푸터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처갓집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32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E4903C5-6B27-4358-B1DF-FB0B5A558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" b="-8"/>
          <a:stretch/>
        </p:blipFill>
        <p:spPr bwMode="auto">
          <a:xfrm>
            <a:off x="975139" y="2146853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HC 모바일">
            <a:extLst>
              <a:ext uri="{FF2B5EF4-FFF2-40B4-BE49-F238E27FC236}">
                <a16:creationId xmlns:a16="http://schemas.microsoft.com/office/drawing/2014/main" id="{A0433D75-8492-453F-8522-AFA159919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6" r="14129" b="3"/>
          <a:stretch/>
        </p:blipFill>
        <p:spPr bwMode="auto">
          <a:xfrm>
            <a:off x="3585647" y="2146853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HC">
            <a:extLst>
              <a:ext uri="{FF2B5EF4-FFF2-40B4-BE49-F238E27FC236}">
                <a16:creationId xmlns:a16="http://schemas.microsoft.com/office/drawing/2014/main" id="{78FCC609-7E1B-43F2-9C3A-BD57D5118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1" r="17404" b="3"/>
          <a:stretch/>
        </p:blipFill>
        <p:spPr bwMode="auto">
          <a:xfrm>
            <a:off x="6196155" y="2146853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HC치킨">
            <a:extLst>
              <a:ext uri="{FF2B5EF4-FFF2-40B4-BE49-F238E27FC236}">
                <a16:creationId xmlns:a16="http://schemas.microsoft.com/office/drawing/2014/main" id="{A2FABA85-97F9-4C5B-9471-D279958F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4" r="17435" b="-3"/>
          <a:stretch/>
        </p:blipFill>
        <p:spPr bwMode="auto">
          <a:xfrm>
            <a:off x="8806663" y="2146853"/>
            <a:ext cx="2410198" cy="241019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871670-891E-43D6-AC4E-5E13273F020E}"/>
              </a:ext>
            </a:extLst>
          </p:cNvPr>
          <p:cNvCxnSpPr/>
          <p:nvPr/>
        </p:nvCxnSpPr>
        <p:spPr>
          <a:xfrm>
            <a:off x="4618653" y="4627984"/>
            <a:ext cx="0" cy="942392"/>
          </a:xfrm>
          <a:prstGeom prst="line">
            <a:avLst/>
          </a:prstGeom>
          <a:ln w="28575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AE9E61-5F9E-4365-B08B-080041045287}"/>
              </a:ext>
            </a:extLst>
          </p:cNvPr>
          <p:cNvSpPr txBox="1"/>
          <p:nvPr/>
        </p:nvSpPr>
        <p:spPr>
          <a:xfrm flipH="1">
            <a:off x="2658757" y="5775648"/>
            <a:ext cx="3919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㈜</a:t>
            </a:r>
            <a:r>
              <a:rPr lang="en-US" altLang="ko-KR" sz="1800" dirty="0"/>
              <a:t>BHC 2004</a:t>
            </a:r>
            <a:r>
              <a:rPr lang="ko-KR" altLang="en-US" sz="1800" dirty="0"/>
              <a:t>년 </a:t>
            </a:r>
            <a:r>
              <a:rPr lang="en-US" altLang="ko-KR" sz="1800" dirty="0"/>
              <a:t>9</a:t>
            </a:r>
            <a:r>
              <a:rPr lang="ko-KR" altLang="en-US" sz="1800" dirty="0"/>
              <a:t>월 </a:t>
            </a:r>
            <a:r>
              <a:rPr lang="en-US" altLang="ko-KR" sz="1800" dirty="0"/>
              <a:t>9</a:t>
            </a:r>
            <a:r>
              <a:rPr lang="ko-KR" altLang="en-US" sz="1800" dirty="0"/>
              <a:t>일 설립</a:t>
            </a:r>
            <a:endParaRPr lang="en-US" altLang="ko-KR" sz="1800" dirty="0"/>
          </a:p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47F834-EB81-437E-85B4-EB124FD71121}"/>
              </a:ext>
            </a:extLst>
          </p:cNvPr>
          <p:cNvGrpSpPr/>
          <p:nvPr/>
        </p:nvGrpSpPr>
        <p:grpSpPr>
          <a:xfrm rot="10800000">
            <a:off x="5272601" y="250540"/>
            <a:ext cx="4257303" cy="1979476"/>
            <a:chOff x="5217651" y="4780384"/>
            <a:chExt cx="4257303" cy="197947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6AC0A1E-168A-4F51-AE42-CEE13242D7B6}"/>
                </a:ext>
              </a:extLst>
            </p:cNvPr>
            <p:cNvCxnSpPr/>
            <p:nvPr/>
          </p:nvCxnSpPr>
          <p:spPr>
            <a:xfrm>
              <a:off x="7346302" y="4780384"/>
              <a:ext cx="0" cy="942392"/>
            </a:xfrm>
            <a:prstGeom prst="line">
              <a:avLst/>
            </a:prstGeom>
            <a:ln w="28575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A211A0-FA8B-4480-BD19-A5AEE86C6A68}"/>
                </a:ext>
              </a:extLst>
            </p:cNvPr>
            <p:cNvSpPr txBox="1"/>
            <p:nvPr/>
          </p:nvSpPr>
          <p:spPr>
            <a:xfrm rot="10800000" flipH="1">
              <a:off x="5217651" y="5559531"/>
              <a:ext cx="42573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/>
                <a:t>활발한 </a:t>
              </a:r>
              <a:r>
                <a:rPr lang="ko-KR" altLang="en-US" sz="1800" dirty="0" err="1"/>
                <a:t>신메뉴</a:t>
              </a:r>
              <a:r>
                <a:rPr lang="ko-KR" altLang="en-US" sz="1800" dirty="0"/>
                <a:t> 개발로</a:t>
              </a:r>
              <a:endParaRPr lang="en-US" altLang="ko-KR" sz="1800" dirty="0"/>
            </a:p>
            <a:p>
              <a:pPr algn="ctr"/>
              <a:r>
                <a:rPr lang="ko-KR" altLang="en-US" dirty="0"/>
                <a:t>유행을 이끌어 가는 </a:t>
              </a:r>
              <a:r>
                <a:rPr lang="ko-KR" altLang="en-US" dirty="0" err="1"/>
                <a:t>트렌디한</a:t>
              </a:r>
              <a:endParaRPr lang="en-US" altLang="ko-KR" dirty="0"/>
            </a:p>
            <a:p>
              <a:pPr algn="ctr"/>
              <a:r>
                <a:rPr lang="ko-KR" altLang="en-US" dirty="0"/>
                <a:t>이미지가 강함</a:t>
              </a:r>
            </a:p>
            <a:p>
              <a:pPr algn="ctr"/>
              <a:endParaRPr lang="ko-KR" altLang="en-US" dirty="0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3BF7175-3360-4E43-BAD9-C5B589635011}"/>
              </a:ext>
            </a:extLst>
          </p:cNvPr>
          <p:cNvCxnSpPr/>
          <p:nvPr/>
        </p:nvCxnSpPr>
        <p:spPr>
          <a:xfrm>
            <a:off x="10049070" y="4627984"/>
            <a:ext cx="0" cy="942392"/>
          </a:xfrm>
          <a:prstGeom prst="line">
            <a:avLst/>
          </a:prstGeom>
          <a:ln w="28575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653363-76D5-4D31-AC0E-1C49E4AA8E1B}"/>
              </a:ext>
            </a:extLst>
          </p:cNvPr>
          <p:cNvSpPr txBox="1"/>
          <p:nvPr/>
        </p:nvSpPr>
        <p:spPr>
          <a:xfrm flipH="1">
            <a:off x="8089174" y="5775648"/>
            <a:ext cx="3919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젊은 세대에게 인기 많은 </a:t>
            </a:r>
            <a:endParaRPr lang="en-US" altLang="ko-KR" dirty="0"/>
          </a:p>
          <a:p>
            <a:pPr algn="ctr"/>
            <a:r>
              <a:rPr lang="ko-KR" altLang="en-US" dirty="0"/>
              <a:t>치킨 브랜드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476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C8A9F7-6DE5-435A-984C-11B4A4A0FC55}"/>
              </a:ext>
            </a:extLst>
          </p:cNvPr>
          <p:cNvSpPr/>
          <p:nvPr/>
        </p:nvSpPr>
        <p:spPr>
          <a:xfrm>
            <a:off x="4696097" y="0"/>
            <a:ext cx="749590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EF36E8-F67E-45D7-B599-5EA4EE72BD4B}"/>
              </a:ext>
            </a:extLst>
          </p:cNvPr>
          <p:cNvCxnSpPr/>
          <p:nvPr/>
        </p:nvCxnSpPr>
        <p:spPr>
          <a:xfrm>
            <a:off x="0" y="1045412"/>
            <a:ext cx="365222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A4015-3E44-4C03-B248-AEBE52D21092}"/>
              </a:ext>
            </a:extLst>
          </p:cNvPr>
          <p:cNvSpPr/>
          <p:nvPr/>
        </p:nvSpPr>
        <p:spPr>
          <a:xfrm>
            <a:off x="5275217" y="249536"/>
            <a:ext cx="6337662" cy="6358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06DA5-EEFA-4663-BCAC-58929C6C6960}"/>
              </a:ext>
            </a:extLst>
          </p:cNvPr>
          <p:cNvSpPr txBox="1"/>
          <p:nvPr/>
        </p:nvSpPr>
        <p:spPr>
          <a:xfrm>
            <a:off x="328189" y="1419497"/>
            <a:ext cx="3652221" cy="5438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헤더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도미노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내비게이션바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처갓집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경로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빙그레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연혁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소개글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투썸플레이스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깔끔한 이미지와 간단한 브랜드 소개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연혁 내용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빙그레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연도를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가지로 분류해서 원하는 부분을 고를 수 있고 적당한 이미지와 적은 글로 가독성이 좋음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푸터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처갓집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A77A990-653A-46E5-8963-C3E58E64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90" y="465429"/>
            <a:ext cx="2102542" cy="579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800" kern="12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회사 연혁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C5A8B8-811C-4E59-8B96-43E148B9E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1"/>
          <a:stretch/>
        </p:blipFill>
        <p:spPr>
          <a:xfrm>
            <a:off x="6035607" y="637469"/>
            <a:ext cx="4872333" cy="58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7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C8A9F7-6DE5-435A-984C-11B4A4A0FC55}"/>
              </a:ext>
            </a:extLst>
          </p:cNvPr>
          <p:cNvSpPr/>
          <p:nvPr/>
        </p:nvSpPr>
        <p:spPr>
          <a:xfrm>
            <a:off x="4696097" y="0"/>
            <a:ext cx="749590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EF36E8-F67E-45D7-B599-5EA4EE72BD4B}"/>
              </a:ext>
            </a:extLst>
          </p:cNvPr>
          <p:cNvCxnSpPr/>
          <p:nvPr/>
        </p:nvCxnSpPr>
        <p:spPr>
          <a:xfrm>
            <a:off x="0" y="1045412"/>
            <a:ext cx="365222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A4015-3E44-4C03-B248-AEBE52D21092}"/>
              </a:ext>
            </a:extLst>
          </p:cNvPr>
          <p:cNvSpPr/>
          <p:nvPr/>
        </p:nvSpPr>
        <p:spPr>
          <a:xfrm>
            <a:off x="5275217" y="249536"/>
            <a:ext cx="6337662" cy="6358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A77A990-653A-46E5-8963-C3E58E64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89" y="465429"/>
            <a:ext cx="3324032" cy="579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800" kern="12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브랜드 스토리</a:t>
            </a:r>
            <a:r>
              <a:rPr lang="en-US" altLang="ko-KR" sz="2000" kern="12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-(1)</a:t>
            </a:r>
            <a:endParaRPr lang="ko-KR" altLang="en-US" sz="2000" kern="12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5A218-C491-4F78-A66E-D14CB0928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" b="50000"/>
          <a:stretch/>
        </p:blipFill>
        <p:spPr>
          <a:xfrm>
            <a:off x="6395156" y="465429"/>
            <a:ext cx="4097783" cy="6087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CAC2F1-B4F0-42AB-91A1-03A5A82CB116}"/>
              </a:ext>
            </a:extLst>
          </p:cNvPr>
          <p:cNvSpPr txBox="1"/>
          <p:nvPr/>
        </p:nvSpPr>
        <p:spPr>
          <a:xfrm>
            <a:off x="328189" y="1419497"/>
            <a:ext cx="3652221" cy="5438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헤더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도미노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내비게이션바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처갓집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경로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빙그레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브랜드 소개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-1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굽네 치킨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브랜드에서 강조하는 요소를 한눈에 알 수 있게 나타냄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브랜드 소개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-2 (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서브웨이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34290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이미지와 텍스트를 시선의 흐름에 맞게 엇갈리는 식으로 배치하여 가독성을 높임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3906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2C8A9F7-6DE5-435A-984C-11B4A4A0FC55}"/>
              </a:ext>
            </a:extLst>
          </p:cNvPr>
          <p:cNvSpPr/>
          <p:nvPr/>
        </p:nvSpPr>
        <p:spPr>
          <a:xfrm>
            <a:off x="4696097" y="0"/>
            <a:ext cx="7495903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EF36E8-F67E-45D7-B599-5EA4EE72BD4B}"/>
              </a:ext>
            </a:extLst>
          </p:cNvPr>
          <p:cNvCxnSpPr/>
          <p:nvPr/>
        </p:nvCxnSpPr>
        <p:spPr>
          <a:xfrm>
            <a:off x="0" y="1045412"/>
            <a:ext cx="365222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A4015-3E44-4C03-B248-AEBE52D21092}"/>
              </a:ext>
            </a:extLst>
          </p:cNvPr>
          <p:cNvSpPr/>
          <p:nvPr/>
        </p:nvSpPr>
        <p:spPr>
          <a:xfrm>
            <a:off x="5275217" y="249536"/>
            <a:ext cx="6337662" cy="6358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06DA5-EEFA-4663-BCAC-58929C6C6960}"/>
              </a:ext>
            </a:extLst>
          </p:cNvPr>
          <p:cNvSpPr txBox="1"/>
          <p:nvPr/>
        </p:nvSpPr>
        <p:spPr>
          <a:xfrm>
            <a:off x="328189" y="1419497"/>
            <a:ext cx="3652221" cy="5438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브랜드 내용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-2 (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서브웨이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브랜드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BI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헤더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서브웨이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브랜드 스토리부분과 디자인을 통일하기 위해 </a:t>
            </a:r>
            <a:r>
              <a:rPr lang="ko-KR" altLang="en-US" sz="1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서브웨이의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헤더를 사용함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브랜드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BI 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굽네 치킨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285750" indent="-285750" latinLnBrk="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웹페이지의 컬러를 배경화면의 색으로 사용해 위의 내용과 분리된 느낌을 주고 이미지와 텍스트를 알맞게 배치하여 가독성을 높임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푸터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처갓집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B605AC2-DA07-46D9-A32F-09DCD644689A}"/>
              </a:ext>
            </a:extLst>
          </p:cNvPr>
          <p:cNvSpPr txBox="1">
            <a:spLocks/>
          </p:cNvSpPr>
          <p:nvPr/>
        </p:nvSpPr>
        <p:spPr>
          <a:xfrm>
            <a:off x="328189" y="465429"/>
            <a:ext cx="3248729" cy="579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8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브랜드 스토리</a:t>
            </a:r>
            <a:r>
              <a:rPr lang="en-US" altLang="ko-KR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-(2)</a:t>
            </a:r>
            <a:endParaRPr lang="ko-KR" altLang="en-US" sz="2000" dirty="0">
              <a:solidFill>
                <a:schemeClr val="accent2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826B2-2B9D-4C23-8244-C5283DB4B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417815" y="465429"/>
            <a:ext cx="4105707" cy="61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4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BE36809-53BA-4E70-8CCD-59BD7B663A55}"/>
              </a:ext>
            </a:extLst>
          </p:cNvPr>
          <p:cNvSpPr txBox="1">
            <a:spLocks/>
          </p:cNvSpPr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8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리뉴얼 디자인</a:t>
            </a:r>
          </a:p>
        </p:txBody>
      </p:sp>
    </p:spTree>
    <p:extLst>
      <p:ext uri="{BB962C8B-B14F-4D97-AF65-F5344CB8AC3E}">
        <p14:creationId xmlns:p14="http://schemas.microsoft.com/office/powerpoint/2010/main" val="1096641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249988-4A13-4754-8754-DE75C6EA2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0" r="-1" b="-464"/>
          <a:stretch/>
        </p:blipFill>
        <p:spPr>
          <a:xfrm>
            <a:off x="4392809" y="196717"/>
            <a:ext cx="3583985" cy="6272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02EE50-FCFE-43D6-9DA0-E21E20860380}"/>
              </a:ext>
            </a:extLst>
          </p:cNvPr>
          <p:cNvSpPr txBox="1"/>
          <p:nvPr/>
        </p:nvSpPr>
        <p:spPr>
          <a:xfrm>
            <a:off x="8582099" y="978946"/>
            <a:ext cx="2202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메인 페이지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	</a:t>
            </a:r>
            <a:r>
              <a:rPr lang="en-US" altLang="ko-KR" sz="32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</a:p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메뉴 페이지 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F4DDE7-E7C6-4B54-B64D-5708EA740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55" y="196717"/>
            <a:ext cx="3033364" cy="62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48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9D552-7208-478E-BA03-84941E956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-60" r="6" b="-26"/>
          <a:stretch/>
        </p:blipFill>
        <p:spPr>
          <a:xfrm>
            <a:off x="1267678" y="399442"/>
            <a:ext cx="2498579" cy="6136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E33DDE-71C1-4EFF-A5C6-51E387042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" b="4"/>
          <a:stretch/>
        </p:blipFill>
        <p:spPr>
          <a:xfrm>
            <a:off x="4780734" y="399442"/>
            <a:ext cx="2069770" cy="6136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52F48-3930-4C39-9B84-F08BD80F6F03}"/>
              </a:ext>
            </a:extLst>
          </p:cNvPr>
          <p:cNvSpPr txBox="1"/>
          <p:nvPr/>
        </p:nvSpPr>
        <p:spPr>
          <a:xfrm>
            <a:off x="8582098" y="978946"/>
            <a:ext cx="2546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연혁 페이지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	 </a:t>
            </a:r>
            <a:r>
              <a:rPr lang="en-US" altLang="ko-KR" sz="32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</a:p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브랜드 스토리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097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9C7E0A2C-7C0A-4AAC-B3B0-6C12B2EBA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7E592D-A9FA-492A-96C4-1BD36FD9F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48587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400" kern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r>
              <a:rPr lang="en-US" altLang="ko-KR" sz="6400" kern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3066D-9847-4BAA-BFFC-9C8C4F65A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164" y="385103"/>
            <a:ext cx="6549671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etter &amp; </a:t>
            </a:r>
            <a:r>
              <a:rPr lang="en-US" altLang="ko-KR" dirty="0">
                <a:solidFill>
                  <a:srgbClr val="FFC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appier </a:t>
            </a:r>
            <a:r>
              <a:rPr lang="en-US" altLang="ko-KR" dirty="0">
                <a:solidFill>
                  <a:srgbClr val="FFC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hoice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BF4C44-AAF6-40E0-B71F-FA19EA300DD5}"/>
              </a:ext>
            </a:extLst>
          </p:cNvPr>
          <p:cNvGrpSpPr/>
          <p:nvPr/>
        </p:nvGrpSpPr>
        <p:grpSpPr>
          <a:xfrm>
            <a:off x="7387871" y="2101134"/>
            <a:ext cx="3714754" cy="3474769"/>
            <a:chOff x="3295592" y="2745811"/>
            <a:chExt cx="4027580" cy="376738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6A53E94-ABD6-43F1-ADEC-AA7C2C5DE347}"/>
                </a:ext>
              </a:extLst>
            </p:cNvPr>
            <p:cNvSpPr/>
            <p:nvPr/>
          </p:nvSpPr>
          <p:spPr>
            <a:xfrm>
              <a:off x="4195690" y="2745811"/>
              <a:ext cx="2227384" cy="222738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oto Sans KR" panose="020B0500000000000000" pitchFamily="34" charset="-127"/>
                  <a:ea typeface="Noto Sans KR" panose="020B0500000000000000" pitchFamily="34" charset="-127"/>
                </a:rPr>
                <a:t>투명경영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7D8D89C-94A6-4D73-B7D4-4B1BB90621C4}"/>
                </a:ext>
              </a:extLst>
            </p:cNvPr>
            <p:cNvSpPr/>
            <p:nvPr/>
          </p:nvSpPr>
          <p:spPr>
            <a:xfrm>
              <a:off x="3295592" y="4285812"/>
              <a:ext cx="2227384" cy="222738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oto Sans KR" panose="020B0500000000000000" pitchFamily="34" charset="-127"/>
                  <a:ea typeface="Noto Sans KR" panose="020B0500000000000000" pitchFamily="34" charset="-127"/>
                </a:rPr>
                <a:t>상생경영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978E8E4-6C02-4ABC-8E11-DFF1B6565CA2}"/>
                </a:ext>
              </a:extLst>
            </p:cNvPr>
            <p:cNvSpPr/>
            <p:nvPr/>
          </p:nvSpPr>
          <p:spPr>
            <a:xfrm>
              <a:off x="5095788" y="4285812"/>
              <a:ext cx="2227384" cy="222738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oto Sans KR" panose="020B0500000000000000" pitchFamily="34" charset="-127"/>
                  <a:ea typeface="Noto Sans KR" panose="020B0500000000000000" pitchFamily="34" charset="-127"/>
                </a:rPr>
                <a:t>나눔경영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585322E-FFCC-4747-A122-5D6DEF748C43}"/>
              </a:ext>
            </a:extLst>
          </p:cNvPr>
          <p:cNvSpPr/>
          <p:nvPr/>
        </p:nvSpPr>
        <p:spPr>
          <a:xfrm>
            <a:off x="7264114" y="2093804"/>
            <a:ext cx="3962268" cy="396226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KR" panose="020B0500000000000000" pitchFamily="34" charset="-127"/>
                <a:ea typeface="Noto Sans KR" panose="020B0500000000000000" pitchFamily="34" charset="-127"/>
              </a:rPr>
              <a:t>신뢰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6BF97D-E533-4FBB-BB2A-966BA31D0638}"/>
              </a:ext>
            </a:extLst>
          </p:cNvPr>
          <p:cNvGrpSpPr/>
          <p:nvPr/>
        </p:nvGrpSpPr>
        <p:grpSpPr>
          <a:xfrm>
            <a:off x="1213134" y="2081541"/>
            <a:ext cx="3714754" cy="3474769"/>
            <a:chOff x="7714371" y="2745811"/>
            <a:chExt cx="4027580" cy="376738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C0CB545-843F-4364-A177-8BE99432B083}"/>
                </a:ext>
              </a:extLst>
            </p:cNvPr>
            <p:cNvSpPr/>
            <p:nvPr/>
          </p:nvSpPr>
          <p:spPr>
            <a:xfrm>
              <a:off x="8614469" y="2745811"/>
              <a:ext cx="2227384" cy="222738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oto Sans KR" panose="020B0500000000000000" pitchFamily="34" charset="-127"/>
                  <a:ea typeface="Noto Sans KR" panose="020B0500000000000000" pitchFamily="34" charset="-127"/>
                </a:rPr>
                <a:t>더 맛있는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B5F1B84-876F-4493-A958-397F17A8A396}"/>
                </a:ext>
              </a:extLst>
            </p:cNvPr>
            <p:cNvSpPr/>
            <p:nvPr/>
          </p:nvSpPr>
          <p:spPr>
            <a:xfrm>
              <a:off x="7714371" y="4285812"/>
              <a:ext cx="2227384" cy="222738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oto Sans KR" panose="020B0500000000000000" pitchFamily="34" charset="-127"/>
                  <a:ea typeface="Noto Sans KR" panose="020B0500000000000000" pitchFamily="34" charset="-127"/>
                </a:rPr>
                <a:t>더 깨끗한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3AD44E2-813A-445D-8433-2906F3DC9ECA}"/>
                </a:ext>
              </a:extLst>
            </p:cNvPr>
            <p:cNvSpPr/>
            <p:nvPr/>
          </p:nvSpPr>
          <p:spPr>
            <a:xfrm>
              <a:off x="9514567" y="4285812"/>
              <a:ext cx="2227384" cy="222738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oto Sans KR" panose="020B0500000000000000" pitchFamily="34" charset="-127"/>
                  <a:ea typeface="Noto Sans KR" panose="020B0500000000000000" pitchFamily="34" charset="-127"/>
                </a:rPr>
                <a:t>더 친절한</a:t>
              </a:r>
            </a:p>
          </p:txBody>
        </p:sp>
      </p:grpSp>
      <p:sp>
        <p:nvSpPr>
          <p:cNvPr id="13" name="십자형 12">
            <a:extLst>
              <a:ext uri="{FF2B5EF4-FFF2-40B4-BE49-F238E27FC236}">
                <a16:creationId xmlns:a16="http://schemas.microsoft.com/office/drawing/2014/main" id="{5D074841-9427-48A5-A98D-5E1888D9BA09}"/>
              </a:ext>
            </a:extLst>
          </p:cNvPr>
          <p:cNvSpPr/>
          <p:nvPr/>
        </p:nvSpPr>
        <p:spPr>
          <a:xfrm>
            <a:off x="5469900" y="3281214"/>
            <a:ext cx="1075424" cy="1075424"/>
          </a:xfrm>
          <a:prstGeom prst="plus">
            <a:avLst>
              <a:gd name="adj" fmla="val 41381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1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FB9A9A-41CD-4D8F-808E-EEC09257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8000" kern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자사분석</a:t>
            </a:r>
          </a:p>
        </p:txBody>
      </p:sp>
    </p:spTree>
    <p:extLst>
      <p:ext uri="{BB962C8B-B14F-4D97-AF65-F5344CB8AC3E}">
        <p14:creationId xmlns:p14="http://schemas.microsoft.com/office/powerpoint/2010/main" val="253764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D8947B-DF1E-43E9-8F24-422D1CD4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자사분석 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메인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4926E-FB3D-4B02-8747-FC642B15F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85" y="2785684"/>
            <a:ext cx="4559425" cy="3272964"/>
          </a:xfrm>
        </p:spPr>
        <p:txBody>
          <a:bodyPr anchor="ctr">
            <a:normAutofit lnSpcReduction="10000"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</a:t>
            </a:r>
            <a:r>
              <a:rPr lang="en-US" altLang="ko-KR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pPr>
              <a:buFontTx/>
              <a:buChar char="-"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콘텐츠별 크기에 차이를 두어 중요한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 강조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노란색 계열의 메인 컬러를 사용하여    전체적인 색감이 어울리도록 함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단점 </a:t>
            </a:r>
            <a:r>
              <a:rPr lang="en-US" altLang="ko-KR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pPr>
              <a:buFontTx/>
              <a:buChar char="-"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제품 홍보가 적음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빈공간이 있어 완성도가 떨어져 보임</a:t>
            </a:r>
            <a:endParaRPr 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C96A6AE-1809-4671-8C9D-81586C2BE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5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자사분석 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서브 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85" y="2720845"/>
            <a:ext cx="4559425" cy="3218220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</a:t>
            </a:r>
            <a:r>
              <a:rPr lang="en-US" altLang="ko-KR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pPr>
              <a:buFontTx/>
              <a:buChar char="-"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메뉴에 대한 간단한 설명이 있어 방문자의 이해를 도움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이미지의 크기에 차이를 두어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신메뉴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강조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endParaRPr 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단점  </a:t>
            </a:r>
            <a:r>
              <a:rPr lang="en-US" altLang="ko-KR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pPr marL="0" indent="0">
              <a:buNone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내비게이션바가 메인 페이지와 다름</a:t>
            </a:r>
            <a:endParaRPr 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373719-F74E-465A-AB2F-8CB990D1D4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r="-1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자사분석 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서브 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0" y="2840428"/>
            <a:ext cx="4559425" cy="2600610"/>
          </a:xfrm>
        </p:spPr>
        <p:txBody>
          <a:bodyPr anchor="ctr">
            <a:normAutofit lnSpcReduction="10000"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</a:t>
            </a:r>
            <a:r>
              <a:rPr lang="en-US" altLang="ko-KR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pPr>
              <a:buFontTx/>
              <a:buChar char="-"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글씨체를 작게 하고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여백을 줄임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    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많은 양의 데이터가 들어갔음에도 한  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       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페이지가 너무 길지 않게 함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단점  </a:t>
            </a:r>
            <a:r>
              <a:rPr lang="en-US" altLang="ko-KR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pPr marL="0" indent="0">
              <a:buNone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이미지가 적어 가독성이 떨어짐</a:t>
            </a:r>
            <a:endParaRPr 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34E2D70-8B6A-4C67-A696-06B190B30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225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4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8D407D-AC89-407D-832D-AC6116BF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ko-KR" altLang="en-US" sz="4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자사분석 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서브 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E7C81-DE28-414D-A566-C543B191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0" y="2840428"/>
            <a:ext cx="4559425" cy="3354184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장점 </a:t>
            </a:r>
            <a:r>
              <a:rPr lang="en-US" altLang="ko-KR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pPr>
              <a:buFontTx/>
              <a:buChar char="-"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항목을 세 개로 나누어 원하는 정보를 쉽게 찾을 수 있음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buFontTx/>
              <a:buChar char="-"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글씨의 색에 차이를 주어 중요한 내용   강조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단점  </a:t>
            </a:r>
            <a:r>
              <a:rPr lang="en-US" altLang="ko-KR" sz="2000" dirty="0">
                <a:solidFill>
                  <a:schemeClr val="accent2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</a:p>
          <a:p>
            <a:pPr marL="0" indent="0">
              <a:buNone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글씨가 작고 많아서 가독성이 떨어짐</a:t>
            </a:r>
            <a:endParaRPr 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067DD6-0362-499D-9E38-501F122E3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0" r="653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5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1512</Words>
  <Application>Microsoft Office PowerPoint</Application>
  <PresentationFormat>와이드스크린</PresentationFormat>
  <Paragraphs>344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Noto Sans KR</vt:lpstr>
      <vt:lpstr>맑은 고딕</vt:lpstr>
      <vt:lpstr>Arial</vt:lpstr>
      <vt:lpstr>Office 테마</vt:lpstr>
      <vt:lpstr>사이트 리뉴얼 보고서</vt:lpstr>
      <vt:lpstr>목차 </vt:lpstr>
      <vt:lpstr>PowerPoint 프레젠테이션</vt:lpstr>
      <vt:lpstr>Better &amp; Happier Choice</vt:lpstr>
      <vt:lpstr>자사분석</vt:lpstr>
      <vt:lpstr>자사분석 - 메인</vt:lpstr>
      <vt:lpstr>자사분석 – 서브  </vt:lpstr>
      <vt:lpstr>자사분석 – 서브  </vt:lpstr>
      <vt:lpstr>자사분석 – 서브  </vt:lpstr>
      <vt:lpstr>타사분석</vt:lpstr>
      <vt:lpstr>타사분석 – 교촌  </vt:lpstr>
      <vt:lpstr>타사분석 – 교촌  </vt:lpstr>
      <vt:lpstr>타사분석 – 교촌  </vt:lpstr>
      <vt:lpstr>타사분석 – 교촌  </vt:lpstr>
      <vt:lpstr>타사분석 – BBQ  </vt:lpstr>
      <vt:lpstr>타사분석 – BBQ  </vt:lpstr>
      <vt:lpstr>타사분석 – BBQ  </vt:lpstr>
      <vt:lpstr>타사분석 – 빙그레  </vt:lpstr>
      <vt:lpstr>타사분석 – 빙그레  </vt:lpstr>
      <vt:lpstr>타사분석 – 빙그레  </vt:lpstr>
      <vt:lpstr>제작기획</vt:lpstr>
      <vt:lpstr>문제점 및 리뉴얼 방향</vt:lpstr>
      <vt:lpstr>PowerPoint 프레젠테이션</vt:lpstr>
      <vt:lpstr>PowerPoint 프레젠테이션</vt:lpstr>
      <vt:lpstr>래퍼런스</vt:lpstr>
      <vt:lpstr>PowerPoint 프레젠테이션</vt:lpstr>
      <vt:lpstr>메인 페이지-(1)</vt:lpstr>
      <vt:lpstr>메인 페이지-(2)</vt:lpstr>
      <vt:lpstr>메뉴 소개</vt:lpstr>
      <vt:lpstr>회사 연혁</vt:lpstr>
      <vt:lpstr>브랜드 스토리-(1)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리뉴얼 보고서</dc:title>
  <dc:creator>서지민</dc:creator>
  <cp:lastModifiedBy>이지수</cp:lastModifiedBy>
  <cp:revision>55</cp:revision>
  <dcterms:created xsi:type="dcterms:W3CDTF">2021-12-12T14:57:36Z</dcterms:created>
  <dcterms:modified xsi:type="dcterms:W3CDTF">2021-12-18T14:05:56Z</dcterms:modified>
</cp:coreProperties>
</file>